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notesMasterIdLst>
    <p:notesMasterId r:id="rId36"/>
  </p:notesMasterIdLst>
  <p:sldIdLst>
    <p:sldId id="256" r:id="rId2"/>
    <p:sldId id="257" r:id="rId3"/>
    <p:sldId id="258" r:id="rId4"/>
    <p:sldId id="265" r:id="rId5"/>
    <p:sldId id="267" r:id="rId6"/>
    <p:sldId id="259" r:id="rId7"/>
    <p:sldId id="262" r:id="rId8"/>
    <p:sldId id="263" r:id="rId9"/>
    <p:sldId id="266" r:id="rId10"/>
    <p:sldId id="268" r:id="rId11"/>
    <p:sldId id="264" r:id="rId12"/>
    <p:sldId id="261" r:id="rId13"/>
    <p:sldId id="269" r:id="rId14"/>
    <p:sldId id="260" r:id="rId15"/>
    <p:sldId id="270" r:id="rId16"/>
    <p:sldId id="271" r:id="rId17"/>
    <p:sldId id="272" r:id="rId18"/>
    <p:sldId id="281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94727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6600"/>
    <a:srgbClr val="FF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317460317460318E-2"/>
          <c:y val="8.3932853717026384E-2"/>
          <c:w val="0.553968253968254"/>
          <c:h val="0.83693045563549162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50</c:v>
                </c:pt>
              </c:strCache>
            </c:strRef>
          </c:tx>
          <c:spPr>
            <a:solidFill>
              <a:schemeClr val="accent1"/>
            </a:solidFill>
            <a:ln w="13940">
              <a:solidFill>
                <a:schemeClr val="tx1"/>
              </a:solidFill>
              <a:prstDash val="solid"/>
            </a:ln>
          </c:spPr>
          <c:explosion val="25"/>
          <c:dPt>
            <c:idx val="0"/>
            <c:bubble3D val="0"/>
            <c:spPr>
              <a:solidFill>
                <a:srgbClr val="FF6600"/>
              </a:solidFill>
              <a:ln w="13940">
                <a:solidFill>
                  <a:schemeClr val="tx1"/>
                </a:solidFill>
                <a:prstDash val="solid"/>
              </a:ln>
            </c:spPr>
          </c:dPt>
          <c:dPt>
            <c:idx val="1"/>
            <c:bubble3D val="0"/>
            <c:spPr>
              <a:solidFill>
                <a:srgbClr val="FF00FF"/>
              </a:solidFill>
              <a:ln w="13940">
                <a:solidFill>
                  <a:schemeClr val="tx1"/>
                </a:solidFill>
                <a:prstDash val="solid"/>
              </a:ln>
            </c:spPr>
          </c:dPt>
          <c:cat>
            <c:strRef>
              <c:f>Sheet1!$B$1:$C$1</c:f>
              <c:strCache>
                <c:ptCount val="2"/>
                <c:pt idx="0">
                  <c:v>Сотрудники по основной должности</c:v>
                </c:pt>
                <c:pt idx="1">
                  <c:v>Внешние сотрудники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80"/>
      </c:pieChart>
      <c:spPr>
        <a:noFill/>
        <a:ln w="27879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312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312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</c:legendEntry>
      <c:layout>
        <c:manualLayout>
          <c:xMode val="edge"/>
          <c:yMode val="edge"/>
          <c:x val="0.67301587301587307"/>
          <c:y val="0.39088729016786572"/>
          <c:w val="0.32063492063492066"/>
          <c:h val="0.21822541966426859"/>
        </c:manualLayout>
      </c:layout>
      <c:overlay val="0"/>
      <c:spPr>
        <a:noFill/>
        <a:ln w="3485">
          <a:solidFill>
            <a:schemeClr val="tx1"/>
          </a:solidFill>
          <a:prstDash val="solid"/>
        </a:ln>
      </c:spPr>
      <c:txPr>
        <a:bodyPr/>
        <a:lstStyle/>
        <a:p>
          <a:pPr>
            <a:defRPr sz="1817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976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5837129207866"/>
          <c:y val="5.9952006445849609E-2"/>
          <c:w val="0.62214239192587162"/>
          <c:h val="0.79616306954436455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Средства республикансого бюджета</c:v>
                </c:pt>
              </c:strCache>
            </c:strRef>
          </c:tx>
          <c:spPr>
            <a:ln w="12670">
              <a:solidFill>
                <a:srgbClr val="FF0000"/>
              </a:solidFill>
              <a:prstDash val="solid"/>
            </a:ln>
          </c:spPr>
          <c:marker>
            <c:symbol val="diamond"/>
            <c:size val="2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cat>
            <c:numRef>
              <c:f>Sheet1!$B$1:$E$1</c:f>
              <c:numCache>
                <c:formatCode>General</c:formatCode>
                <c:ptCount val="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</c:numCache>
            </c:numRef>
          </c:cat>
          <c:val>
            <c:numRef>
              <c:f>Sheet1!$B$2:$E$2</c:f>
              <c:numCache>
                <c:formatCode>General</c:formatCode>
                <c:ptCount val="3"/>
                <c:pt idx="0">
                  <c:v>4037</c:v>
                </c:pt>
                <c:pt idx="1">
                  <c:v>4286</c:v>
                </c:pt>
                <c:pt idx="2">
                  <c:v>4726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331520"/>
        <c:axId val="100333440"/>
      </c:lineChart>
      <c:catAx>
        <c:axId val="100331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6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597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00333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0333440"/>
        <c:scaling>
          <c:orientation val="minMax"/>
          <c:max val="5000"/>
          <c:min val="3500"/>
        </c:scaling>
        <c:delete val="0"/>
        <c:axPos val="l"/>
        <c:majorGridlines>
          <c:spPr>
            <a:ln w="3168">
              <a:solidFill>
                <a:schemeClr val="tx1"/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68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197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00331520"/>
        <c:crosses val="autoZero"/>
        <c:crossBetween val="between"/>
        <c:majorUnit val="500"/>
        <c:minorUnit val="100"/>
      </c:valAx>
      <c:spPr>
        <a:noFill/>
        <a:ln w="25381">
          <a:noFill/>
        </a:ln>
      </c:spPr>
    </c:plotArea>
    <c:legend>
      <c:legendPos val="r"/>
      <c:layout>
        <c:manualLayout>
          <c:xMode val="edge"/>
          <c:yMode val="edge"/>
          <c:x val="0.76121320362976996"/>
          <c:y val="0.46421720618256057"/>
          <c:w val="0.23783659613763608"/>
          <c:h val="0.17266188393117521"/>
        </c:manualLayout>
      </c:layout>
      <c:overlay val="0"/>
      <c:spPr>
        <a:noFill/>
        <a:ln w="3168">
          <a:solidFill>
            <a:schemeClr val="tx1"/>
          </a:solidFill>
          <a:prstDash val="solid"/>
        </a:ln>
      </c:spPr>
      <c:txPr>
        <a:bodyPr/>
        <a:lstStyle/>
        <a:p>
          <a:pPr>
            <a:defRPr sz="1282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797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hPercent val="116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0651829255700475"/>
          <c:y val="2.2469011876992507E-2"/>
          <c:w val="0.64958027867348356"/>
          <c:h val="0.8647831299622309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Cредняя зарплата работников БУУР НИИ НО</c:v>
                </c:pt>
              </c:strCache>
            </c:strRef>
          </c:tx>
          <c:spPr>
            <a:solidFill>
              <a:srgbClr val="FF6600"/>
            </a:solidFill>
            <a:ln w="11776">
              <a:solidFill>
                <a:schemeClr val="tx1"/>
              </a:solidFill>
              <a:prstDash val="solid"/>
            </a:ln>
          </c:spPr>
          <c:invertIfNegative val="0"/>
          <c:cat>
            <c:numRef>
              <c:f>Sheet1!$B$1:$C$1</c:f>
              <c:numCache>
                <c:formatCode>General</c:formatCode>
                <c:ptCount val="2"/>
                <c:pt idx="0">
                  <c:v>2012</c:v>
                </c:pt>
                <c:pt idx="1">
                  <c:v>2013</c:v>
                </c:pt>
              </c:numCache>
            </c:numRef>
          </c:cat>
          <c:val>
            <c:numRef>
              <c:f>Sheet1!$B$2:$C$2</c:f>
              <c:numCache>
                <c:formatCode>General</c:formatCode>
                <c:ptCount val="2"/>
                <c:pt idx="0">
                  <c:v>13450</c:v>
                </c:pt>
                <c:pt idx="1">
                  <c:v>14098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Средняя зарплата научных сотрудников БУУР НИИ НО</c:v>
                </c:pt>
              </c:strCache>
            </c:strRef>
          </c:tx>
          <c:spPr>
            <a:solidFill>
              <a:srgbClr val="FF00FF"/>
            </a:solidFill>
            <a:ln w="11776">
              <a:solidFill>
                <a:schemeClr val="tx1"/>
              </a:solidFill>
              <a:prstDash val="solid"/>
            </a:ln>
          </c:spPr>
          <c:invertIfNegative val="0"/>
          <c:cat>
            <c:numRef>
              <c:f>Sheet1!$B$1:$C$1</c:f>
              <c:numCache>
                <c:formatCode>General</c:formatCode>
                <c:ptCount val="2"/>
                <c:pt idx="0">
                  <c:v>2012</c:v>
                </c:pt>
                <c:pt idx="1">
                  <c:v>2013</c:v>
                </c:pt>
              </c:numCache>
            </c:numRef>
          </c:cat>
          <c:val>
            <c:numRef>
              <c:f>Sheet1!$B$3:$C$3</c:f>
              <c:numCache>
                <c:formatCode>General</c:formatCode>
                <c:ptCount val="2"/>
                <c:pt idx="0">
                  <c:v>11210</c:v>
                </c:pt>
                <c:pt idx="1">
                  <c:v>12795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09369984"/>
        <c:axId val="109371776"/>
        <c:axId val="0"/>
      </c:bar3DChart>
      <c:catAx>
        <c:axId val="109369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294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336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093717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9371776"/>
        <c:scaling>
          <c:orientation val="minMax"/>
          <c:min val="4000"/>
        </c:scaling>
        <c:delete val="0"/>
        <c:axPos val="l"/>
        <c:majorGridlines>
          <c:spPr>
            <a:ln w="2944">
              <a:solidFill>
                <a:schemeClr val="accent2"/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spPr>
          <a:ln w="294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336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09369984"/>
        <c:crosses val="autoZero"/>
        <c:crossBetween val="between"/>
      </c:valAx>
      <c:spPr>
        <a:noFill/>
        <a:ln w="25383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399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399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</c:legendEntry>
      <c:layout>
        <c:manualLayout>
          <c:xMode val="edge"/>
          <c:yMode val="edge"/>
          <c:x val="0.73444370034487538"/>
          <c:y val="0.23256022363274231"/>
          <c:w val="0.26555629965512462"/>
          <c:h val="0.46472594628670028"/>
        </c:manualLayout>
      </c:layout>
      <c:overlay val="0"/>
      <c:spPr>
        <a:noFill/>
        <a:ln w="2944">
          <a:solidFill>
            <a:schemeClr val="tx1"/>
          </a:solidFill>
          <a:prstDash val="solid"/>
        </a:ln>
      </c:spPr>
      <c:txPr>
        <a:bodyPr/>
        <a:lstStyle/>
        <a:p>
          <a:pPr>
            <a:defRPr sz="1192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69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588904694167849E-2"/>
          <c:y val="5.8685446009389672E-2"/>
          <c:w val="0.60170697012802277"/>
          <c:h val="0.830985915492957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Средства республиканского бюджета</c:v>
                </c:pt>
              </c:strCache>
            </c:strRef>
          </c:tx>
          <c:spPr>
            <a:solidFill>
              <a:schemeClr val="accent1"/>
            </a:solidFill>
            <a:ln w="12627">
              <a:solidFill>
                <a:schemeClr val="tx1"/>
              </a:solidFill>
              <a:prstDash val="solid"/>
            </a:ln>
          </c:spPr>
          <c:invertIfNegative val="0"/>
          <c:cat>
            <c:numRef>
              <c:f>Sheet1!$B$1:$I$1</c:f>
              <c:numCache>
                <c:formatCode>General</c:formatCode>
                <c:ptCount val="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</c:numCache>
            </c:numRef>
          </c:cat>
          <c:val>
            <c:numRef>
              <c:f>Sheet1!$B$2:$I$2</c:f>
              <c:numCache>
                <c:formatCode>General</c:formatCode>
                <c:ptCount val="3"/>
                <c:pt idx="0">
                  <c:v>35.9</c:v>
                </c:pt>
                <c:pt idx="1">
                  <c:v>62.5</c:v>
                </c:pt>
                <c:pt idx="2">
                  <c:v>37.200000000000003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8455040"/>
        <c:axId val="108456576"/>
      </c:barChart>
      <c:catAx>
        <c:axId val="108455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5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399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084565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8456576"/>
        <c:scaling>
          <c:orientation val="minMax"/>
        </c:scaling>
        <c:delete val="0"/>
        <c:axPos val="l"/>
        <c:majorGridlines>
          <c:spPr>
            <a:ln w="3156">
              <a:solidFill>
                <a:schemeClr val="accent2"/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5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399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108455040"/>
        <c:crosses val="autoZero"/>
        <c:crossBetween val="between"/>
      </c:valAx>
      <c:spPr>
        <a:noFill/>
        <a:ln w="25387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599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</c:legendEntry>
      <c:layout>
        <c:manualLayout>
          <c:xMode val="edge"/>
          <c:yMode val="edge"/>
          <c:x val="0.68278798483522896"/>
          <c:y val="0.3040605655425147"/>
          <c:w val="0.31721201516477104"/>
          <c:h val="0.24988139454266334"/>
        </c:manualLayout>
      </c:layout>
      <c:overlay val="0"/>
      <c:spPr>
        <a:noFill/>
        <a:ln w="3156">
          <a:solidFill>
            <a:schemeClr val="tx1"/>
          </a:solidFill>
          <a:prstDash val="solid"/>
        </a:ln>
      </c:spPr>
      <c:txPr>
        <a:bodyPr/>
        <a:lstStyle/>
        <a:p>
          <a:pPr>
            <a:defRPr sz="1278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39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0.46939</cdr:x>
      <cdr:y>0.11319</cdr:y>
    </cdr:from>
    <cdr:to>
      <cdr:x>0.79202</cdr:x>
      <cdr:y>0.19727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312368" y="484649"/>
          <a:ext cx="2276746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4,726 млн. руб. </a:t>
          </a:r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0.40816</cdr:x>
      <cdr:y>0.39908</cdr:y>
    </cdr:from>
    <cdr:to>
      <cdr:x>0.74192</cdr:x>
      <cdr:y>0.48316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880320" y="1708785"/>
          <a:ext cx="235525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4, 268 млн. руб</a:t>
          </a:r>
          <a:r>
            <a:rPr lang="ru-RU" sz="1100" dirty="0" smtClean="0">
              <a:solidFill>
                <a:schemeClr val="tx1"/>
              </a:solidFill>
            </a:rPr>
            <a:t>.</a:t>
          </a:r>
          <a:endParaRPr lang="ru-RU" sz="11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0.17347</cdr:x>
      <cdr:y>0.56725</cdr:y>
    </cdr:from>
    <cdr:to>
      <cdr:x>0.50723</cdr:x>
      <cdr:y>0.65134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24136" y="2428865"/>
          <a:ext cx="235525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4,037 млн. руб</a:t>
          </a:r>
          <a:r>
            <a:rPr lang="ru-RU" sz="1100" dirty="0" smtClean="0">
              <a:solidFill>
                <a:schemeClr val="tx1"/>
              </a:solidFill>
            </a:rPr>
            <a:t>.</a:t>
          </a:r>
          <a:endParaRPr lang="ru-RU" sz="11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0.70642</cdr:x>
      <cdr:y>0.86899</cdr:y>
    </cdr:from>
    <cdr:to>
      <cdr:x>0.83601</cdr:x>
      <cdr:y>0.97163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5544616" y="4399530"/>
          <a:ext cx="1017087" cy="5196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2014</a:t>
          </a:r>
          <a:endParaRPr lang="ru-RU" sz="16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0.63303</cdr:x>
      <cdr:y>0.02985</cdr:y>
    </cdr:from>
    <cdr:to>
      <cdr:x>0.77064</cdr:x>
      <cdr:y>0.21475</cdr:y>
    </cdr:to>
    <cdr:cxnSp macro="">
      <cdr:nvCxnSpPr>
        <cdr:cNvPr id="7" name="Прямая соединительная линия 6"/>
        <cdr:cNvCxnSpPr/>
      </cdr:nvCxnSpPr>
      <cdr:spPr>
        <a:xfrm xmlns:a="http://schemas.openxmlformats.org/drawingml/2006/main" flipV="1">
          <a:off x="4968552" y="151109"/>
          <a:ext cx="1080120" cy="936104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0.76147</cdr:x>
      <cdr:y>0.02985</cdr:y>
    </cdr:from>
    <cdr:to>
      <cdr:x>0.77064</cdr:x>
      <cdr:y>0.04407</cdr:y>
    </cdr:to>
    <cdr:sp macro="" textlink="">
      <cdr:nvSpPr>
        <cdr:cNvPr id="12" name="Прямоугольник 11"/>
        <cdr:cNvSpPr/>
      </cdr:nvSpPr>
      <cdr:spPr>
        <a:xfrm xmlns:a="http://schemas.openxmlformats.org/drawingml/2006/main">
          <a:off x="5976664" y="151109"/>
          <a:ext cx="72008" cy="72008"/>
        </a:xfrm>
        <a:prstGeom xmlns:a="http://schemas.openxmlformats.org/drawingml/2006/main" prst="rect">
          <a:avLst/>
        </a:prstGeom>
        <a:solidFill xmlns:a="http://schemas.openxmlformats.org/drawingml/2006/main">
          <a:srgbClr val="FF000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</cdr:x>
      <cdr:y>0</cdr:y>
    </cdr:from>
    <cdr:to>
      <cdr:x>0.01398</cdr:x>
      <cdr:y>0.02168</cdr:y>
    </cdr:to>
    <cdr:pic>
      <cdr:nvPicPr>
        <cdr:cNvPr id="1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109738" cy="109738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0.62385</cdr:x>
      <cdr:y>0.20052</cdr:y>
    </cdr:from>
    <cdr:to>
      <cdr:x>0.63783</cdr:x>
      <cdr:y>0.2222</cdr:y>
    </cdr:to>
    <cdr:pic>
      <cdr:nvPicPr>
        <cdr:cNvPr id="1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4896544" y="1015205"/>
          <a:ext cx="109738" cy="109738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0.75229</cdr:x>
      <cdr:y>0.04407</cdr:y>
    </cdr:from>
    <cdr:to>
      <cdr:x>0.86879</cdr:x>
      <cdr:y>0.22468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5904656" y="22311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5,207 </a:t>
          </a:r>
          <a:r>
            <a:rPr lang="ru-RU" sz="18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млн.руб</a:t>
          </a:r>
          <a:r>
            <a:rPr lang="ru-RU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.</a:t>
          </a:r>
          <a:endParaRPr lang="ru-RU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0.26345</cdr:x>
      <cdr:y>0.13715</cdr:y>
    </cdr:from>
    <cdr:to>
      <cdr:x>0.38845</cdr:x>
      <cdr:y>0.20226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32496" y="578518"/>
          <a:ext cx="1059259" cy="2745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13450</a:t>
          </a:r>
          <a:endParaRPr lang="ru-RU" sz="11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0.33143</cdr:x>
      <cdr:y>0.2908</cdr:y>
    </cdr:from>
    <cdr:to>
      <cdr:x>0.44682</cdr:x>
      <cdr:y>0.37218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808560" y="1226590"/>
          <a:ext cx="977824" cy="3432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11210</a:t>
          </a:r>
          <a:endParaRPr lang="ru-RU" sz="11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0.45039</cdr:x>
      <cdr:y>0.08594</cdr:y>
    </cdr:from>
    <cdr:to>
      <cdr:x>0.56578</cdr:x>
      <cdr:y>0.15105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816672" y="362494"/>
          <a:ext cx="977824" cy="2746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14098</a:t>
          </a:r>
          <a:endParaRPr lang="ru-RU" sz="11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0.50962</cdr:x>
      <cdr:y>0.19029</cdr:y>
    </cdr:from>
    <cdr:to>
      <cdr:x>0.625</cdr:x>
      <cdr:y>0.25539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816424" y="841896"/>
          <a:ext cx="86409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12795</a:t>
          </a:r>
          <a:endParaRPr lang="ru-RU" sz="11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0.1918</cdr:x>
      <cdr:y>0.89759</cdr:y>
    </cdr:from>
    <cdr:to>
      <cdr:x>0.33097</cdr:x>
      <cdr:y>1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389360" y="3786832"/>
          <a:ext cx="1008112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0.43734</cdr:x>
      <cdr:y>0.38067</cdr:y>
    </cdr:from>
    <cdr:to>
      <cdr:x>0.53477</cdr:x>
      <cdr:y>0.48308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3705944" y="1605988"/>
          <a:ext cx="825624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0.59031</cdr:x>
      <cdr:y>0</cdr:y>
    </cdr:from>
    <cdr:to>
      <cdr:x>0.66679</cdr:x>
      <cdr:y>0.88831</cdr:y>
    </cdr:to>
    <cdr:sp macro="" textlink="">
      <cdr:nvSpPr>
        <cdr:cNvPr id="9" name="Куб 8"/>
        <cdr:cNvSpPr/>
      </cdr:nvSpPr>
      <cdr:spPr>
        <a:xfrm xmlns:a="http://schemas.openxmlformats.org/drawingml/2006/main">
          <a:off x="5002325" y="0"/>
          <a:ext cx="648071" cy="3746870"/>
        </a:xfrm>
        <a:prstGeom xmlns:a="http://schemas.openxmlformats.org/drawingml/2006/main" prst="cube">
          <a:avLst/>
        </a:prstGeom>
        <a:solidFill xmlns:a="http://schemas.openxmlformats.org/drawingml/2006/main">
          <a:srgbClr val="FF6600"/>
        </a:solidFill>
        <a:ln xmlns:a="http://schemas.openxmlformats.org/drawingml/2006/main" w="317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0.64979</cdr:x>
      <cdr:y>0.16709</cdr:y>
    </cdr:from>
    <cdr:to>
      <cdr:x>0.72627</cdr:x>
      <cdr:y>0.88831</cdr:y>
    </cdr:to>
    <cdr:sp macro="" textlink="">
      <cdr:nvSpPr>
        <cdr:cNvPr id="10" name="Куб 9"/>
        <cdr:cNvSpPr/>
      </cdr:nvSpPr>
      <cdr:spPr>
        <a:xfrm xmlns:a="http://schemas.openxmlformats.org/drawingml/2006/main">
          <a:off x="5506381" y="704789"/>
          <a:ext cx="648072" cy="3042081"/>
        </a:xfrm>
        <a:prstGeom xmlns:a="http://schemas.openxmlformats.org/drawingml/2006/main" prst="cube">
          <a:avLst/>
        </a:prstGeom>
        <a:solidFill xmlns:a="http://schemas.openxmlformats.org/drawingml/2006/main">
          <a:srgbClr val="FF66FF"/>
        </a:solidFill>
        <a:ln xmlns:a="http://schemas.openxmlformats.org/drawingml/2006/main" w="317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0.58381</cdr:x>
      <cdr:y>0</cdr:y>
    </cdr:from>
    <cdr:to>
      <cdr:x>0.69171</cdr:x>
      <cdr:y>0.10243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4947242" y="-1371601"/>
          <a:ext cx="914400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16198</a:t>
          </a:r>
          <a:endParaRPr lang="ru-RU" sz="1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0.65054</cdr:x>
      <cdr:y>0.11219</cdr:y>
    </cdr:from>
    <cdr:to>
      <cdr:x>0.75844</cdr:x>
      <cdr:y>0.22251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5512707" y="473223"/>
          <a:ext cx="914400" cy="4653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13670</a:t>
          </a:r>
          <a:endParaRPr lang="ru-RU" sz="16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0.08142</cdr:x>
      <cdr:y>0.38032</cdr:y>
    </cdr:from>
    <cdr:to>
      <cdr:x>0.30534</cdr:x>
      <cdr:y>0.48751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6064" y="1532954"/>
          <a:ext cx="1584176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35,9 тыс. руб.</a:t>
          </a:r>
          <a:endParaRPr lang="ru-RU" sz="11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0.26463</cdr:x>
      <cdr:y>0.04089</cdr:y>
    </cdr:from>
    <cdr:to>
      <cdr:x>0.51908</cdr:x>
      <cdr:y>0.14808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872208" y="164802"/>
          <a:ext cx="1800200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62,5 тыс. руб.</a:t>
          </a:r>
          <a:endParaRPr lang="ru-RU" sz="11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FB1E361-83B6-4918-B5C4-4476973EDD05}" type="datetimeFigureOut">
              <a:rPr lang="ru-RU"/>
              <a:pPr>
                <a:defRPr/>
              </a:pPr>
              <a:t>10.03.2015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6586B0B-374A-4DF6-BB46-B1D8E1F1BE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8878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5C63C5E-3A2B-4D5C-A70C-1ED3614C76DF}" type="slidenum">
              <a:rPr lang="ru-RU" altLang="ru-RU" smtClean="0"/>
              <a:pPr/>
              <a:t>14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406020"/>
            <a:ext cx="6172199" cy="2251579"/>
          </a:xfrm>
        </p:spPr>
        <p:txBody>
          <a:bodyPr lIns="0" rIns="0">
            <a:noAutofit/>
          </a:bodyPr>
          <a:lstStyle>
            <a:lvl1pPr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05864"/>
            <a:ext cx="6172200" cy="112333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268A5-7E74-4689-AB9B-388FD56B8E22}" type="datetimeFigureOut">
              <a:rPr lang="ru-RU"/>
              <a:pPr>
                <a:defRPr/>
              </a:pPr>
              <a:t>10.03.2015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AF54F-A884-4CFF-A25D-BE80C75FDA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756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1554480"/>
            <a:ext cx="4222308" cy="38862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572FB-D728-4BB7-A49D-623490B07299}" type="datetimeFigureOut">
              <a:rPr lang="ru-RU"/>
              <a:pPr>
                <a:defRPr/>
              </a:pPr>
              <a:t>10.03.2015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F4644-16EF-42E1-8A10-E23D99D752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313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9848" y="1554480"/>
            <a:ext cx="2075688" cy="3886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6432" y="1554480"/>
            <a:ext cx="4224528" cy="3886200"/>
          </a:xfrm>
        </p:spPr>
        <p:txBody>
          <a:bodyPr vert="eaVer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354BA-B517-4FEF-9DA6-A8EEA8820AE1}" type="datetimeFigureOut">
              <a:rPr lang="ru-RU"/>
              <a:pPr>
                <a:defRPr/>
              </a:pPr>
              <a:t>10.03.2015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2E602-6F30-4CC6-8DBB-62D74B78B6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124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456432" y="1545336"/>
            <a:ext cx="4224528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E1B2A-7A47-43AB-AB6A-D40C6940C86E}" type="datetimeFigureOut">
              <a:rPr lang="ru-RU"/>
              <a:pPr>
                <a:defRPr/>
              </a:pPr>
              <a:t>10.03.2015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E52E0-58FB-44FC-8FD4-E16F664D50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075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472184"/>
            <a:ext cx="6172200" cy="2130552"/>
          </a:xfrm>
        </p:spPr>
        <p:txBody>
          <a:bodyPr>
            <a:noAutofit/>
          </a:bodyPr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3886200"/>
            <a:ext cx="6172200" cy="9144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BAF3C-E840-4E8A-B0CC-B1737A5457CA}" type="datetimeFigureOut">
              <a:rPr lang="ru-RU"/>
              <a:pPr>
                <a:defRPr/>
              </a:pPr>
              <a:t>10.03.2015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84CCB-13CE-459B-9BF3-9E97735E05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383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6325" cy="1066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6998" y="1915859"/>
            <a:ext cx="3646966" cy="28814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754" y="1915881"/>
            <a:ext cx="3639311" cy="28813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66444-EF56-4A2D-9A69-F697CBD58188}" type="datetimeFigureOut">
              <a:rPr lang="ru-RU"/>
              <a:pPr>
                <a:defRPr/>
              </a:pPr>
              <a:t>10.03.2015</a:t>
            </a:fld>
            <a:endParaRPr lang="ru-RU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CF71D-CB78-4238-9964-6241C8B277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93713" y="6356350"/>
            <a:ext cx="51022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415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5734" cy="106679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916113"/>
            <a:ext cx="3638550" cy="646112"/>
          </a:xfrm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860676"/>
            <a:ext cx="3638550" cy="28828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5" y="1916113"/>
            <a:ext cx="3660775" cy="646112"/>
          </a:xfrm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2860676"/>
            <a:ext cx="3651250" cy="28829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FA0C3-8669-47AC-B898-244B6F8835D5}" type="datetimeFigureOut">
              <a:rPr lang="ru-RU"/>
              <a:pPr>
                <a:defRPr/>
              </a:pPr>
              <a:t>10.03.2015</a:t>
            </a:fld>
            <a:endParaRPr lang="ru-RU"/>
          </a:p>
        </p:txBody>
      </p:sp>
      <p:sp>
        <p:nvSpPr>
          <p:cNvPr id="8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4A87A-5FFD-4BD8-8C25-2B3FE9D785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93713" y="6356350"/>
            <a:ext cx="51022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280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2800" y="1550988"/>
            <a:ext cx="1828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50A49A-A997-4655-97C3-5E832F62641B}" type="datetimeFigureOut">
              <a:rPr lang="ru-RU"/>
              <a:pPr>
                <a:defRPr/>
              </a:pPr>
              <a:t>10.03.2015</a:t>
            </a:fld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A5FF0-16CE-4175-ADCC-9B84FF6B9F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874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D7F24-EBA6-4D90-B198-B6A3FCEDA53A}" type="datetimeFigureOut">
              <a:rPr lang="ru-RU"/>
              <a:pPr>
                <a:defRPr/>
              </a:pPr>
              <a:t>10.03.2015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59A8B-ED5A-4BBD-BE38-3AF7F30CC2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643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450" y="1920876"/>
            <a:ext cx="3654425" cy="288924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6425"/>
            <a:ext cx="3629025" cy="1041400"/>
          </a:xfrm>
        </p:spPr>
        <p:txBody>
          <a:bodyPr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920875"/>
            <a:ext cx="3629025" cy="18129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5AB9C-A2D9-4C2C-99A6-DE4BA7E121D4}" type="datetimeFigureOut">
              <a:rPr lang="ru-RU"/>
              <a:pPr>
                <a:defRPr/>
              </a:pPr>
              <a:t>10.03.2015</a:t>
            </a:fld>
            <a:endParaRPr lang="ru-RU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8A3AA-D038-479E-B1F7-69B06D6470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13" y="6356350"/>
            <a:ext cx="51022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591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074862" cy="1981201"/>
          </a:xfrm>
          <a:ln>
            <a:noFill/>
          </a:ln>
        </p:spPr>
        <p:txBody>
          <a:bodyPr/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862" y="1650999"/>
            <a:ext cx="5627687" cy="422076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862" y="614363"/>
            <a:ext cx="3741738" cy="9096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A560D-C7EC-4EEE-B9CB-714D46F4769C}" type="datetimeFigureOut">
              <a:rPr lang="ru-RU"/>
              <a:pPr>
                <a:defRPr/>
              </a:pPr>
              <a:t>10.03.2015</a:t>
            </a:fld>
            <a:endParaRPr lang="ru-RU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FC036-5152-4814-B0B9-985CC6620B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13" y="6356350"/>
            <a:ext cx="51022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28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975" y="1554163"/>
            <a:ext cx="2073275" cy="19796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54400" y="1547813"/>
            <a:ext cx="422275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188913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248E883-7557-43E1-B94E-2957BC680290}" type="datetimeFigureOut">
              <a:rPr lang="ru-RU"/>
              <a:pPr>
                <a:defRPr/>
              </a:pPr>
              <a:t>10.03.2015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9975" y="6356350"/>
            <a:ext cx="5102225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59625" y="6356350"/>
            <a:ext cx="113823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2EE987C-6808-4B9E-AE7E-61084E396B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3" r:id="rId4"/>
    <p:sldLayoutId id="2147483814" r:id="rId5"/>
    <p:sldLayoutId id="2147483815" r:id="rId6"/>
    <p:sldLayoutId id="2147483810" r:id="rId7"/>
    <p:sldLayoutId id="2147483816" r:id="rId8"/>
    <p:sldLayoutId id="2147483817" r:id="rId9"/>
    <p:sldLayoutId id="2147483811" r:id="rId10"/>
    <p:sldLayoutId id="214748381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 Black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712788" y="1773238"/>
            <a:ext cx="7772400" cy="2692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Об основных показателях</a:t>
            </a:r>
            <a:b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</a:b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работы БУУР НИИ НО</a:t>
            </a:r>
            <a:b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</a:b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за 2014 г. и задачах на 2015 г.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003800" y="5373688"/>
            <a:ext cx="3343275" cy="915987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 И.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Ураськина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к.п.н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БУУР НИИ НО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title" idx="4294967295"/>
          </p:nvPr>
        </p:nvSpPr>
        <p:spPr>
          <a:xfrm>
            <a:off x="395288" y="260350"/>
            <a:ext cx="82296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Выполнение прикладных научных исследований в 201</a:t>
            </a:r>
            <a:r>
              <a:rPr lang="en-US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4</a:t>
            </a: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 г.</a:t>
            </a:r>
          </a:p>
        </p:txBody>
      </p:sp>
      <p:graphicFrame>
        <p:nvGraphicFramePr>
          <p:cNvPr id="11308" name="Group 4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590765"/>
              </p:ext>
            </p:extLst>
          </p:nvPr>
        </p:nvGraphicFramePr>
        <p:xfrm>
          <a:off x="561975" y="2276475"/>
          <a:ext cx="7923213" cy="2372874"/>
        </p:xfrm>
        <a:graphic>
          <a:graphicData uri="http://schemas.openxmlformats.org/drawingml/2006/table">
            <a:tbl>
              <a:tblPr/>
              <a:tblGrid>
                <a:gridCol w="1656184"/>
                <a:gridCol w="2880320"/>
                <a:gridCol w="3386709"/>
              </a:tblGrid>
              <a:tr h="151256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marT="45742" marB="457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Плановый объём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0" lang="ru-RU" alt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п.л</a:t>
                      </a: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.)</a:t>
                      </a:r>
                    </a:p>
                  </a:txBody>
                  <a:tcPr marT="45742" marB="457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Фактический результат</a:t>
                      </a:r>
                    </a:p>
                  </a:txBody>
                  <a:tcPr marT="45742" marB="457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030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Итого: </a:t>
                      </a:r>
                    </a:p>
                  </a:txBody>
                  <a:tcPr marT="45742" marB="457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51,0 </a:t>
                      </a:r>
                      <a:r>
                        <a:rPr kumimoji="0" lang="ru-RU" alt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п.л</a:t>
                      </a: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T="45742" marB="457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66,8 </a:t>
                      </a:r>
                      <a:r>
                        <a:rPr kumimoji="0" lang="ru-RU" alt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п.л</a:t>
                      </a: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T="45742" marB="457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640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115888"/>
            <a:ext cx="9144000" cy="175895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Количественные показатели по прикладному научному исследованию (единиц)</a:t>
            </a:r>
          </a:p>
        </p:txBody>
      </p:sp>
      <p:graphicFrame>
        <p:nvGraphicFramePr>
          <p:cNvPr id="12334" name="Group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3677230"/>
              </p:ext>
            </p:extLst>
          </p:nvPr>
        </p:nvGraphicFramePr>
        <p:xfrm>
          <a:off x="467544" y="2205038"/>
          <a:ext cx="7633469" cy="3384550"/>
        </p:xfrm>
        <a:graphic>
          <a:graphicData uri="http://schemas.openxmlformats.org/drawingml/2006/table">
            <a:tbl>
              <a:tblPr/>
              <a:tblGrid>
                <a:gridCol w="5888172"/>
                <a:gridCol w="1745297"/>
              </a:tblGrid>
              <a:tr h="70256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 рукописи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2014 г.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(единиц) </a:t>
                      </a:r>
                      <a:endParaRPr kumimoji="0" lang="ru-RU" alt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73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1. Учебник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88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2. Учебник-хрестоматия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–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73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3. Аудиодиск к учебнику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73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4. Методические рекомендации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–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73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5. Программа и методические пособия для ДОО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73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6. Методические пособия для НОО и ООО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45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ИТОГО: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25  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745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188913"/>
            <a:ext cx="8689975" cy="14700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Выполнение экспериментальных разработок в области образования</a:t>
            </a:r>
          </a:p>
        </p:txBody>
      </p:sp>
      <p:sp>
        <p:nvSpPr>
          <p:cNvPr id="18435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92203" y="2132856"/>
            <a:ext cx="8964613" cy="417671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2400" dirty="0" smtClean="0">
                <a:latin typeface="Arial" charset="0"/>
                <a:cs typeface="Arial" charset="0"/>
              </a:rPr>
              <a:t> 1.</a:t>
            </a:r>
            <a:r>
              <a:rPr lang="ru-RU" altLang="ru-RU" sz="2400" dirty="0" smtClean="0">
                <a:solidFill>
                  <a:srgbClr val="898989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2400" dirty="0" smtClean="0">
                <a:latin typeface="Arial" charset="0"/>
                <a:cs typeface="Arial" charset="0"/>
              </a:rPr>
              <a:t>Разработка рукописей контрольно-измерительных материалов для НОО и ООО.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2400" dirty="0" smtClean="0">
                <a:latin typeface="Arial" charset="0"/>
                <a:cs typeface="Arial" charset="0"/>
              </a:rPr>
              <a:t> 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2400" dirty="0" smtClean="0">
                <a:latin typeface="Arial" charset="0"/>
                <a:cs typeface="Arial" charset="0"/>
              </a:rPr>
              <a:t>2. Работа на экспериментально-инновационных площадках по утвержденным  темам. 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</a:pPr>
            <a:endParaRPr lang="ru-RU" altLang="ru-RU" sz="2400" dirty="0" smtClean="0">
              <a:latin typeface="Arial" charset="0"/>
              <a:cs typeface="Arial" charset="0"/>
            </a:endParaRPr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3"/>
          <p:cNvSpPr>
            <a:spLocks noGrp="1"/>
          </p:cNvSpPr>
          <p:nvPr>
            <p:ph type="title" idx="4294967295"/>
          </p:nvPr>
        </p:nvSpPr>
        <p:spPr>
          <a:xfrm>
            <a:off x="0" y="333375"/>
            <a:ext cx="9144000" cy="136683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800" b="1" i="1" dirty="0" smtClean="0">
                <a:latin typeface="Arial" charset="0"/>
                <a:cs typeface="Arial" charset="0"/>
              </a:rPr>
              <a:t>1</a:t>
            </a:r>
            <a:r>
              <a:rPr lang="ru-RU" altLang="ru-RU" sz="2800" i="1" dirty="0" smtClean="0">
                <a:latin typeface="Arial" charset="0"/>
                <a:cs typeface="Arial" charset="0"/>
              </a:rPr>
              <a:t>. </a:t>
            </a:r>
            <a:r>
              <a:rPr lang="ru-RU" altLang="ru-RU" sz="2800" b="1" i="1" dirty="0" smtClean="0">
                <a:latin typeface="Arial" charset="0"/>
                <a:cs typeface="Arial" charset="0"/>
              </a:rPr>
              <a:t>Разработка рукописей контрольно-измерительных материалов </a:t>
            </a:r>
            <a:br>
              <a:rPr lang="ru-RU" altLang="ru-RU" sz="2800" b="1" i="1" dirty="0" smtClean="0">
                <a:latin typeface="Arial" charset="0"/>
                <a:cs typeface="Arial" charset="0"/>
              </a:rPr>
            </a:br>
            <a:r>
              <a:rPr lang="ru-RU" altLang="ru-RU" sz="2800" b="1" i="1" dirty="0" smtClean="0">
                <a:latin typeface="Arial" charset="0"/>
                <a:cs typeface="Arial" charset="0"/>
              </a:rPr>
              <a:t>для НОО и ООО.</a:t>
            </a:r>
            <a:r>
              <a:rPr lang="ru-RU" altLang="ru-RU" sz="3200" dirty="0" smtClean="0"/>
              <a:t/>
            </a:r>
            <a:br>
              <a:rPr lang="ru-RU" altLang="ru-RU" sz="3200" dirty="0" smtClean="0"/>
            </a:br>
            <a:endParaRPr lang="ru-RU" altLang="ru-RU" sz="3200" dirty="0" smtClean="0"/>
          </a:p>
        </p:txBody>
      </p:sp>
      <p:graphicFrame>
        <p:nvGraphicFramePr>
          <p:cNvPr id="29744" name="Group 48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46998967"/>
              </p:ext>
            </p:extLst>
          </p:nvPr>
        </p:nvGraphicFramePr>
        <p:xfrm>
          <a:off x="683568" y="2204864"/>
          <a:ext cx="7560840" cy="2805286"/>
        </p:xfrm>
        <a:graphic>
          <a:graphicData uri="http://schemas.openxmlformats.org/drawingml/2006/table">
            <a:tbl>
              <a:tblPr/>
              <a:tblGrid>
                <a:gridCol w="3829286"/>
                <a:gridCol w="3731554"/>
              </a:tblGrid>
              <a:tr h="161641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Dotum" pitchFamily="34" charset="-127"/>
                          <a:cs typeface="Arial" panose="020B0604020202020204" pitchFamily="34" charset="0"/>
                        </a:rPr>
                        <a:t>Плановый объём</a:t>
                      </a: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Dotum" pitchFamily="34" charset="-127"/>
                        <a:cs typeface="Arial" panose="020B0604020202020204" pitchFamily="34" charset="0"/>
                      </a:endParaRPr>
                    </a:p>
                  </a:txBody>
                  <a:tcPr marT="45699" marB="456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Dotum" pitchFamily="34" charset="-127"/>
                          <a:cs typeface="Arial" panose="020B0604020202020204" pitchFamily="34" charset="0"/>
                        </a:rPr>
                        <a:t>Фактический результат</a:t>
                      </a: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Dotum" pitchFamily="34" charset="-127"/>
                        <a:cs typeface="Arial" panose="020B0604020202020204" pitchFamily="34" charset="0"/>
                      </a:endParaRPr>
                    </a:p>
                  </a:txBody>
                  <a:tcPr marT="45699" marB="456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8867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Dotum" pitchFamily="34" charset="-127"/>
                          <a:cs typeface="Arial" panose="020B0604020202020204" pitchFamily="34" charset="0"/>
                        </a:rPr>
                        <a:t>8,0 </a:t>
                      </a:r>
                      <a:r>
                        <a:rPr kumimoji="0" lang="ru-RU" alt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Dotum" pitchFamily="34" charset="-127"/>
                          <a:cs typeface="Arial" panose="020B0604020202020204" pitchFamily="34" charset="0"/>
                        </a:rPr>
                        <a:t>п.л</a:t>
                      </a: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Dotum" pitchFamily="34" charset="-127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Dotum" pitchFamily="34" charset="-127"/>
                          <a:cs typeface="Arial" panose="020B0604020202020204" pitchFamily="34" charset="0"/>
                        </a:rPr>
                        <a:t>( 5 ед.)</a:t>
                      </a: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Dotum" pitchFamily="34" charset="-127"/>
                        <a:cs typeface="Arial" panose="020B0604020202020204" pitchFamily="34" charset="0"/>
                      </a:endParaRPr>
                    </a:p>
                  </a:txBody>
                  <a:tcPr marT="45699" marB="456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Dotum" pitchFamily="34" charset="-127"/>
                          <a:cs typeface="Arial" panose="020B0604020202020204" pitchFamily="34" charset="0"/>
                        </a:rPr>
                        <a:t>9,6 </a:t>
                      </a:r>
                      <a:r>
                        <a:rPr kumimoji="0" lang="ru-RU" alt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Dotum" pitchFamily="34" charset="-127"/>
                          <a:cs typeface="Arial" panose="020B0604020202020204" pitchFamily="34" charset="0"/>
                        </a:rPr>
                        <a:t>п.л</a:t>
                      </a: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Dotum" pitchFamily="34" charset="-127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Dotum" pitchFamily="34" charset="-127"/>
                          <a:cs typeface="Arial" panose="020B0604020202020204" pitchFamily="34" charset="0"/>
                        </a:rPr>
                        <a:t>(5 ед.)</a:t>
                      </a: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Dotum" pitchFamily="34" charset="-127"/>
                        <a:cs typeface="Arial" panose="020B0604020202020204" pitchFamily="34" charset="0"/>
                      </a:endParaRPr>
                    </a:p>
                  </a:txBody>
                  <a:tcPr marT="45699" marB="4569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947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60350"/>
            <a:ext cx="8761413" cy="14700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800" b="1" i="1" dirty="0" smtClean="0">
                <a:latin typeface="Arial" charset="0"/>
                <a:cs typeface="Arial" charset="0"/>
              </a:rPr>
              <a:t>2. Экспериментальные площадки по апробации материалов рукописей </a:t>
            </a:r>
            <a:br>
              <a:rPr lang="ru-RU" altLang="ru-RU" sz="2800" b="1" i="1" dirty="0" smtClean="0">
                <a:latin typeface="Arial" charset="0"/>
                <a:cs typeface="Arial" charset="0"/>
              </a:rPr>
            </a:br>
            <a:r>
              <a:rPr lang="ru-RU" altLang="ru-RU" sz="2800" b="1" i="1" dirty="0" smtClean="0">
                <a:latin typeface="Arial" charset="0"/>
                <a:cs typeface="Arial" charset="0"/>
              </a:rPr>
              <a:t>НМК и УМК</a:t>
            </a:r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299" name="Group 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012417"/>
              </p:ext>
            </p:extLst>
          </p:nvPr>
        </p:nvGraphicFramePr>
        <p:xfrm>
          <a:off x="1043608" y="2132856"/>
          <a:ext cx="6696075" cy="3291840"/>
        </p:xfrm>
        <a:graphic>
          <a:graphicData uri="http://schemas.openxmlformats.org/drawingml/2006/table">
            <a:tbl>
              <a:tblPr/>
              <a:tblGrid>
                <a:gridCol w="4071938"/>
                <a:gridCol w="1235075"/>
                <a:gridCol w="1389062"/>
              </a:tblGrid>
              <a:tr h="6127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Статус площадки</a:t>
                      </a: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2014 г.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2013 г.</a:t>
                      </a:r>
                      <a:endParaRPr kumimoji="0" lang="ru-RU" alt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7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Институтские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12</a:t>
                      </a:r>
                      <a:endParaRPr kumimoji="0" lang="ru-RU" alt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11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Республиканские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2</a:t>
                      </a:r>
                      <a:endParaRPr kumimoji="0" lang="ru-RU" alt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7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Итого:</a:t>
                      </a: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14</a:t>
                      </a:r>
                      <a:endParaRPr kumimoji="0" lang="ru-RU" alt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SimSun" pitchFamily="2" charset="-122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 idx="4294967295"/>
          </p:nvPr>
        </p:nvSpPr>
        <p:spPr>
          <a:xfrm>
            <a:off x="287338" y="274638"/>
            <a:ext cx="8856662" cy="8540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Экспериментальные площадки </a:t>
            </a:r>
            <a:b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</a:b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БУУР НИИ НО в 2014 г.</a:t>
            </a:r>
          </a:p>
        </p:txBody>
      </p:sp>
      <p:graphicFrame>
        <p:nvGraphicFramePr>
          <p:cNvPr id="16412" name="Group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49205"/>
              </p:ext>
            </p:extLst>
          </p:nvPr>
        </p:nvGraphicFramePr>
        <p:xfrm>
          <a:off x="611560" y="1628800"/>
          <a:ext cx="8089653" cy="3600748"/>
        </p:xfrm>
        <a:graphic>
          <a:graphicData uri="http://schemas.openxmlformats.org/drawingml/2006/table">
            <a:tbl>
              <a:tblPr/>
              <a:tblGrid>
                <a:gridCol w="2280390"/>
                <a:gridCol w="3161614"/>
                <a:gridCol w="2647649"/>
              </a:tblGrid>
              <a:tr h="10760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Местоположение экспериментальной площадки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 экспериментальной площадки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ФИО научного руководителя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696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Завьяловский</a:t>
                      </a: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район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МБОУ «</a:t>
                      </a:r>
                      <a:r>
                        <a:rPr kumimoji="0" lang="ru-RU" alt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Среднепостольская</a:t>
                      </a: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СОШ»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Байтерякова</a:t>
                      </a: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Ю.Т.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51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Каракулинский</a:t>
                      </a: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район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МБДОУ «</a:t>
                      </a:r>
                      <a:r>
                        <a:rPr kumimoji="0" lang="ru-RU" alt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Ныргындинский</a:t>
                      </a: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д/с общеразвивающего вида»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Комарова А.М.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1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41" name="Group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122542"/>
              </p:ext>
            </p:extLst>
          </p:nvPr>
        </p:nvGraphicFramePr>
        <p:xfrm>
          <a:off x="323528" y="908720"/>
          <a:ext cx="8351838" cy="4176620"/>
        </p:xfrm>
        <a:graphic>
          <a:graphicData uri="http://schemas.openxmlformats.org/drawingml/2006/table">
            <a:tbl>
              <a:tblPr/>
              <a:tblGrid>
                <a:gridCol w="2124075"/>
                <a:gridCol w="3446463"/>
                <a:gridCol w="2781300"/>
              </a:tblGrid>
              <a:tr h="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Местоположение экспериментальной площадки</a:t>
                      </a:r>
                    </a:p>
                  </a:txBody>
                  <a:tcPr marL="68580" marR="68580" marT="952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 экспериментальной площадки</a:t>
                      </a:r>
                    </a:p>
                  </a:txBody>
                  <a:tcPr marL="68580" marR="68580" marT="952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ФИО научного руководителя</a:t>
                      </a:r>
                    </a:p>
                  </a:txBody>
                  <a:tcPr marL="68580" marR="68580" marT="952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0516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г. Ижевск</a:t>
                      </a:r>
                    </a:p>
                  </a:txBody>
                  <a:tcPr marL="68580" marR="68580" marT="952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БОУ УР «УГНГ им. К. Герда» </a:t>
                      </a:r>
                    </a:p>
                  </a:txBody>
                  <a:tcPr marL="68580" marR="68580" marT="952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Боталова Н.П.</a:t>
                      </a:r>
                    </a:p>
                  </a:txBody>
                  <a:tcPr marL="68580" marR="68580" marT="952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7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МБДОУ «Центр развития ребенка-детский сад № 117»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</a:p>
                  </a:txBody>
                  <a:tcPr marL="68580" marR="68580" marT="952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Николаева Е.А.</a:t>
                      </a:r>
                    </a:p>
                  </a:txBody>
                  <a:tcPr marL="68580" marR="68580" marT="952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992"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Малопургинский</a:t>
                      </a: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район</a:t>
                      </a:r>
                    </a:p>
                  </a:txBody>
                  <a:tcPr marL="68580" marR="68580" marT="952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МБОУ «Среднекечёвская СОШ»</a:t>
                      </a:r>
                    </a:p>
                  </a:txBody>
                  <a:tcPr marL="68580" marR="68580" marT="952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Ураськина Н.И.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Широбокова</a:t>
                      </a: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С. Н.</a:t>
                      </a:r>
                    </a:p>
                  </a:txBody>
                  <a:tcPr marL="68580" marR="68580" marT="952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9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МОУ СОШ д. Бобья-Уча</a:t>
                      </a:r>
                    </a:p>
                  </a:txBody>
                  <a:tcPr marL="68580" marR="68580" marT="952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Байтерякова Ю.Т.</a:t>
                      </a:r>
                    </a:p>
                  </a:txBody>
                  <a:tcPr marL="68580" marR="68580" marT="952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72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МБДОУ «Детский сад д. Аксакшур»</a:t>
                      </a:r>
                    </a:p>
                  </a:txBody>
                  <a:tcPr marL="68580" marR="68580" marT="952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Николаева Е.А.</a:t>
                      </a:r>
                    </a:p>
                  </a:txBody>
                  <a:tcPr marL="68580" marR="68580" marT="9526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256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 idx="4294967295"/>
          </p:nvPr>
        </p:nvSpPr>
        <p:spPr>
          <a:xfrm>
            <a:off x="0" y="115888"/>
            <a:ext cx="91440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Площадки Республиканского уровня:</a:t>
            </a:r>
          </a:p>
        </p:txBody>
      </p:sp>
      <p:sp>
        <p:nvSpPr>
          <p:cNvPr id="23555" name="Rectangle 3"/>
          <p:cNvSpPr>
            <a:spLocks noGrp="1"/>
          </p:cNvSpPr>
          <p:nvPr>
            <p:ph type="body" idx="4294967295"/>
          </p:nvPr>
        </p:nvSpPr>
        <p:spPr>
          <a:xfrm>
            <a:off x="251520" y="1600200"/>
            <a:ext cx="8797355" cy="1684784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400" b="1" dirty="0" smtClean="0">
                <a:latin typeface="Arial" charset="0"/>
                <a:cs typeface="Arial" charset="0"/>
              </a:rPr>
              <a:t>МБДОУ д/с д. </a:t>
            </a:r>
            <a:r>
              <a:rPr lang="ru-RU" altLang="ru-RU" sz="2400" b="1" dirty="0" err="1" smtClean="0">
                <a:latin typeface="Arial" charset="0"/>
                <a:cs typeface="Arial" charset="0"/>
              </a:rPr>
              <a:t>Баграш-Бигра</a:t>
            </a:r>
            <a:r>
              <a:rPr lang="ru-RU" altLang="ru-RU" sz="2400" b="1" dirty="0" smtClean="0">
                <a:latin typeface="Arial" charset="0"/>
                <a:cs typeface="Arial" charset="0"/>
              </a:rPr>
              <a:t> </a:t>
            </a:r>
            <a:r>
              <a:rPr lang="ru-RU" altLang="ru-RU" sz="2400" b="1" dirty="0" err="1" smtClean="0">
                <a:latin typeface="Arial" charset="0"/>
                <a:cs typeface="Arial" charset="0"/>
              </a:rPr>
              <a:t>Малопургинского</a:t>
            </a:r>
            <a:r>
              <a:rPr lang="ru-RU" altLang="ru-RU" sz="2400" b="1" dirty="0" smtClean="0">
                <a:latin typeface="Arial" charset="0"/>
                <a:cs typeface="Arial" charset="0"/>
              </a:rPr>
              <a:t> района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altLang="ru-RU" sz="2400" dirty="0" smtClean="0">
                <a:latin typeface="Arial" charset="0"/>
                <a:cs typeface="Arial" charset="0"/>
              </a:rPr>
              <a:t>   </a:t>
            </a:r>
            <a:r>
              <a:rPr lang="ru-RU" altLang="ru-RU" sz="2400" dirty="0" smtClean="0">
                <a:latin typeface="Arial" charset="0"/>
                <a:cs typeface="Arial" charset="0"/>
              </a:rPr>
              <a:t>(Тема: «Формирование коммуникативных навыков русской речи в дошкольном возрасте в условиях удмуртской </a:t>
            </a:r>
            <a:r>
              <a:rPr lang="ru-RU" altLang="ru-RU" sz="2400" dirty="0" err="1" smtClean="0">
                <a:latin typeface="Arial" charset="0"/>
                <a:cs typeface="Arial" charset="0"/>
              </a:rPr>
              <a:t>монолингвальной</a:t>
            </a:r>
            <a:r>
              <a:rPr lang="ru-RU" altLang="ru-RU" sz="2400" dirty="0" smtClean="0">
                <a:latin typeface="Arial" charset="0"/>
                <a:cs typeface="Arial" charset="0"/>
              </a:rPr>
              <a:t> среды»)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altLang="ru-RU" sz="2700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altLang="ru-RU" sz="2700" dirty="0" smtClean="0">
              <a:latin typeface="Arial" charset="0"/>
              <a:cs typeface="Arial" charset="0"/>
            </a:endParaRP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ctrTitle"/>
          </p:nvPr>
        </p:nvSpPr>
        <p:spPr>
          <a:xfrm>
            <a:off x="107950" y="0"/>
            <a:ext cx="9036050" cy="14700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Выполнение экспериментальной деятельности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188505"/>
              </p:ext>
            </p:extLst>
          </p:nvPr>
        </p:nvGraphicFramePr>
        <p:xfrm>
          <a:off x="250825" y="1196975"/>
          <a:ext cx="8713663" cy="5678700"/>
        </p:xfrm>
        <a:graphic>
          <a:graphicData uri="http://schemas.openxmlformats.org/drawingml/2006/table">
            <a:tbl>
              <a:tblPr/>
              <a:tblGrid>
                <a:gridCol w="3529013"/>
                <a:gridCol w="864170"/>
                <a:gridCol w="4320480"/>
              </a:tblGrid>
              <a:tr h="6309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 работ</a:t>
                      </a:r>
                      <a:endParaRPr kumimoji="0" lang="ru-RU" alt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7496" marR="5749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Кол-во 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(ед.)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7496" marR="5749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ФИО научного руководителя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7496" marR="5749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6190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Апробирование материалов КИМ-ов, проектных уроков, рукописей учебной литературы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7496" marR="5749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ru-RU" alt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7496" marR="5749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Байтерякова</a:t>
                      </a: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Ю.Т., Боталова Н.П., Ураськина Н.И., Николаева Е.А., </a:t>
                      </a:r>
                      <a:r>
                        <a:rPr kumimoji="0" lang="ru-RU" alt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Широбокова</a:t>
                      </a: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С. Н., Комарова А. М.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7496" marR="5749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6209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Открытые уроки, мастер-классы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7496" marR="5749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ru-RU" alt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7496" marR="5749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Байтерякова</a:t>
                      </a: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Ю.Т., Боталова Н.П., Комарова А.М., </a:t>
                      </a:r>
                      <a:r>
                        <a:rPr kumimoji="0" lang="ru-RU" alt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Широбокова</a:t>
                      </a: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С. Н., </a:t>
                      </a:r>
                      <a:r>
                        <a:rPr kumimoji="0" lang="ru-RU" alt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Ермокина</a:t>
                      </a: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Н. А.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7496" marR="5749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09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Семинары республиканского уровня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7496" marR="5749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ru-RU" alt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7496" marR="5749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Комарова А.М., </a:t>
                      </a:r>
                      <a:r>
                        <a:rPr kumimoji="0" lang="ru-RU" alt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Байтерякова</a:t>
                      </a: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Ю.Т., Боталова Н.П., Коткова А. В.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7496" marR="5749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642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Семинары и круглые столы районного и городского уровня</a:t>
                      </a:r>
                      <a:endParaRPr kumimoji="0" lang="ru-RU" alt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7496" marR="5749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ru-RU" alt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7496" marR="5749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Байтерякова</a:t>
                      </a: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Ю.Т., Боталова Н.П., Комарова А.М., Николаева Е.А., Васильева Г. Н., Ураськина Н. И.,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Пантелеева В. Г.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ru-RU" alt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57496" marR="5749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460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59070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 idx="4294967295"/>
          </p:nvPr>
        </p:nvSpPr>
        <p:spPr>
          <a:xfrm>
            <a:off x="179388" y="274638"/>
            <a:ext cx="8964612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Выполнение экспертно-аналитической деятельности</a:t>
            </a:r>
          </a:p>
        </p:txBody>
      </p:sp>
      <p:sp>
        <p:nvSpPr>
          <p:cNvPr id="34819" name="Rectangle 3"/>
          <p:cNvSpPr>
            <a:spLocks noGrp="1"/>
          </p:cNvSpPr>
          <p:nvPr>
            <p:ph type="body" idx="4294967295"/>
          </p:nvPr>
        </p:nvSpPr>
        <p:spPr>
          <a:xfrm>
            <a:off x="914400" y="1577975"/>
            <a:ext cx="8229600" cy="452596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altLang="ru-RU" sz="2000" dirty="0" smtClean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510030"/>
              </p:ext>
            </p:extLst>
          </p:nvPr>
        </p:nvGraphicFramePr>
        <p:xfrm>
          <a:off x="179513" y="2276475"/>
          <a:ext cx="8667626" cy="3457575"/>
        </p:xfrm>
        <a:graphic>
          <a:graphicData uri="http://schemas.openxmlformats.org/drawingml/2006/table">
            <a:tbl>
              <a:tblPr/>
              <a:tblGrid>
                <a:gridCol w="3309813"/>
                <a:gridCol w="1443038"/>
                <a:gridCol w="3914775"/>
              </a:tblGrid>
              <a:tr h="7683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 работы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Плановый объём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Фактический результат</a:t>
                      </a:r>
                      <a:endParaRPr kumimoji="0" lang="ru-RU" alt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892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Экспертно-аналитические работы в области научной и научно-образовательной деятельности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 ед.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 ед.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7 аналитических материалов о результатах экспериментально- инновационной деятельности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74" marR="6857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56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87338" y="257175"/>
            <a:ext cx="8856662" cy="14700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Кадровый состав </a:t>
            </a:r>
            <a:b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</a:b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(данные на 31.12.2014 г.)</a:t>
            </a: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Object 15"/>
          <p:cNvGraphicFramePr>
            <a:graphicFrameLocks noChangeAspect="1"/>
          </p:cNvGraphicFramePr>
          <p:nvPr/>
        </p:nvGraphicFramePr>
        <p:xfrm>
          <a:off x="1527175" y="1968500"/>
          <a:ext cx="6761163" cy="4362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197" name="Line 17"/>
          <p:cNvSpPr>
            <a:spLocks noChangeShapeType="1"/>
          </p:cNvSpPr>
          <p:nvPr/>
        </p:nvSpPr>
        <p:spPr bwMode="auto">
          <a:xfrm flipH="1">
            <a:off x="2051050" y="4149725"/>
            <a:ext cx="1363663" cy="5032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8" name="Line 18"/>
          <p:cNvSpPr>
            <a:spLocks noChangeShapeType="1"/>
          </p:cNvSpPr>
          <p:nvPr/>
        </p:nvSpPr>
        <p:spPr bwMode="auto">
          <a:xfrm flipH="1" flipV="1">
            <a:off x="2279409" y="3284538"/>
            <a:ext cx="1135303" cy="8429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13" name="Line 20"/>
          <p:cNvSpPr>
            <a:spLocks noChangeShapeType="1"/>
          </p:cNvSpPr>
          <p:nvPr/>
        </p:nvSpPr>
        <p:spPr bwMode="auto">
          <a:xfrm flipV="1">
            <a:off x="4187592" y="3468142"/>
            <a:ext cx="1295896" cy="60533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0" name="Text Box 21"/>
          <p:cNvSpPr txBox="1">
            <a:spLocks noChangeArrowheads="1"/>
          </p:cNvSpPr>
          <p:nvPr/>
        </p:nvSpPr>
        <p:spPr bwMode="auto">
          <a:xfrm>
            <a:off x="2847060" y="3101182"/>
            <a:ext cx="3603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dirty="0"/>
              <a:t>3</a:t>
            </a:r>
          </a:p>
        </p:txBody>
      </p:sp>
      <p:sp>
        <p:nvSpPr>
          <p:cNvPr id="8201" name="Text Box 22"/>
          <p:cNvSpPr txBox="1">
            <a:spLocks noChangeArrowheads="1"/>
          </p:cNvSpPr>
          <p:nvPr/>
        </p:nvSpPr>
        <p:spPr bwMode="auto">
          <a:xfrm>
            <a:off x="2279409" y="3856038"/>
            <a:ext cx="2873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dirty="0"/>
              <a:t>4</a:t>
            </a:r>
          </a:p>
        </p:txBody>
      </p:sp>
      <p:sp>
        <p:nvSpPr>
          <p:cNvPr id="8203" name="Text Box 24"/>
          <p:cNvSpPr txBox="1">
            <a:spLocks noChangeArrowheads="1"/>
          </p:cNvSpPr>
          <p:nvPr/>
        </p:nvSpPr>
        <p:spPr bwMode="auto">
          <a:xfrm>
            <a:off x="4548203" y="3155449"/>
            <a:ext cx="2873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dirty="0"/>
              <a:t>4</a:t>
            </a:r>
          </a:p>
        </p:txBody>
      </p:sp>
      <p:sp>
        <p:nvSpPr>
          <p:cNvPr id="8204" name="Text Box 25"/>
          <p:cNvSpPr txBox="1">
            <a:spLocks noChangeArrowheads="1"/>
          </p:cNvSpPr>
          <p:nvPr/>
        </p:nvSpPr>
        <p:spPr bwMode="auto">
          <a:xfrm>
            <a:off x="4645026" y="4401345"/>
            <a:ext cx="4404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dirty="0" smtClean="0"/>
              <a:t>10</a:t>
            </a:r>
            <a:endParaRPr lang="ru-RU" altLang="ru-RU" dirty="0"/>
          </a:p>
        </p:txBody>
      </p:sp>
      <p:sp>
        <p:nvSpPr>
          <p:cNvPr id="8205" name="Text Box 27"/>
          <p:cNvSpPr txBox="1">
            <a:spLocks noChangeArrowheads="1"/>
          </p:cNvSpPr>
          <p:nvPr/>
        </p:nvSpPr>
        <p:spPr bwMode="auto">
          <a:xfrm>
            <a:off x="2769393" y="4733205"/>
            <a:ext cx="2873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dirty="0"/>
              <a:t>6</a:t>
            </a:r>
          </a:p>
        </p:txBody>
      </p:sp>
      <p:sp>
        <p:nvSpPr>
          <p:cNvPr id="8207" name="Text Box 29"/>
          <p:cNvSpPr txBox="1">
            <a:spLocks noChangeArrowheads="1"/>
          </p:cNvSpPr>
          <p:nvPr/>
        </p:nvSpPr>
        <p:spPr bwMode="auto">
          <a:xfrm rot="-1429177">
            <a:off x="5302250" y="2660650"/>
            <a:ext cx="143986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600" b="1">
                <a:latin typeface="Times New Roman" pitchFamily="16" charset="0"/>
                <a:cs typeface="Times New Roman" pitchFamily="16" charset="0"/>
              </a:rPr>
              <a:t>Кандидаты наук</a:t>
            </a:r>
          </a:p>
        </p:txBody>
      </p:sp>
      <p:sp>
        <p:nvSpPr>
          <p:cNvPr id="8208" name="Text Box 30"/>
          <p:cNvSpPr txBox="1">
            <a:spLocks noChangeArrowheads="1"/>
          </p:cNvSpPr>
          <p:nvPr/>
        </p:nvSpPr>
        <p:spPr bwMode="auto">
          <a:xfrm rot="1354071">
            <a:off x="5130800" y="5226050"/>
            <a:ext cx="172878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600" b="1">
                <a:latin typeface="Times New Roman" pitchFamily="16" charset="0"/>
                <a:cs typeface="Times New Roman" pitchFamily="16" charset="0"/>
              </a:rPr>
              <a:t>Педагоги-практики</a:t>
            </a:r>
          </a:p>
        </p:txBody>
      </p:sp>
      <p:sp>
        <p:nvSpPr>
          <p:cNvPr id="8209" name="Text Box 31"/>
          <p:cNvSpPr txBox="1">
            <a:spLocks noChangeArrowheads="1"/>
          </p:cNvSpPr>
          <p:nvPr/>
        </p:nvSpPr>
        <p:spPr bwMode="auto">
          <a:xfrm rot="1365212">
            <a:off x="404813" y="2251075"/>
            <a:ext cx="18827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600" b="1">
                <a:latin typeface="Times New Roman" pitchFamily="16" charset="0"/>
                <a:cs typeface="Times New Roman" pitchFamily="16" charset="0"/>
              </a:rPr>
              <a:t>Кандидаты наук</a:t>
            </a:r>
          </a:p>
        </p:txBody>
      </p:sp>
      <p:sp>
        <p:nvSpPr>
          <p:cNvPr id="8210" name="Text Box 32"/>
          <p:cNvSpPr txBox="1">
            <a:spLocks noChangeArrowheads="1"/>
          </p:cNvSpPr>
          <p:nvPr/>
        </p:nvSpPr>
        <p:spPr bwMode="auto">
          <a:xfrm rot="1058866">
            <a:off x="14230" y="3230853"/>
            <a:ext cx="2268538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600" b="1" dirty="0">
                <a:latin typeface="Times New Roman" pitchFamily="16" charset="0"/>
                <a:cs typeface="Times New Roman" pitchFamily="16" charset="0"/>
              </a:rPr>
              <a:t>Административно-управленческий персонал</a:t>
            </a:r>
          </a:p>
        </p:txBody>
      </p:sp>
      <p:sp>
        <p:nvSpPr>
          <p:cNvPr id="8211" name="Text Box 37"/>
          <p:cNvSpPr txBox="1">
            <a:spLocks noChangeArrowheads="1"/>
          </p:cNvSpPr>
          <p:nvPr/>
        </p:nvSpPr>
        <p:spPr bwMode="auto">
          <a:xfrm rot="-1930064">
            <a:off x="352425" y="5775325"/>
            <a:ext cx="23050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600" b="1">
                <a:latin typeface="Times New Roman" pitchFamily="16" charset="0"/>
                <a:cs typeface="Times New Roman" pitchFamily="16" charset="0"/>
              </a:rPr>
              <a:t>Научные сотрудники без учёной степени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Организационно-методическая деятельность</a:t>
            </a:r>
          </a:p>
        </p:txBody>
      </p:sp>
      <p:sp>
        <p:nvSpPr>
          <p:cNvPr id="20483" name="Rectangle 3"/>
          <p:cNvSpPr>
            <a:spLocks noGrp="1"/>
          </p:cNvSpPr>
          <p:nvPr>
            <p:ph type="body" idx="4294967295"/>
          </p:nvPr>
        </p:nvSpPr>
        <p:spPr>
          <a:xfrm>
            <a:off x="-22225" y="1268413"/>
            <a:ext cx="9144000" cy="4781550"/>
          </a:xfrm>
        </p:spPr>
        <p:txBody>
          <a:bodyPr rtlCol="0">
            <a:normAutofit fontScale="925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Организовано и проведено</a:t>
            </a:r>
            <a:r>
              <a:rPr lang="ru-RU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  <a:r>
              <a:rPr lang="ru-RU" alt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научно-методических      мероприятий различного уровня, в том числе: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altLang="ru-RU" sz="22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fi-FI" altLang="ru-RU" sz="2200" i="0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altLang="ru-RU" sz="2200" i="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fi-FI" altLang="ru-RU" sz="22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2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Международная научно-практическая конференция «Обучение родному языку в </a:t>
            </a:r>
            <a:r>
              <a:rPr lang="ru-RU" altLang="ru-RU" sz="2200" i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полиязычном</a:t>
            </a:r>
            <a:r>
              <a:rPr lang="ru-RU" altLang="ru-RU" sz="22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пространстве»   (164 участника )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ru-RU" alt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Республиканский </a:t>
            </a:r>
            <a:r>
              <a:rPr lang="ru-RU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семинар для педагогов НОО: «Новые подходы к организации системы оценивания планируемых результатов по предметам «Удмурт </a:t>
            </a:r>
            <a:r>
              <a:rPr lang="ru-RU" alt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кыл</a:t>
            </a:r>
            <a:r>
              <a:rPr lang="ru-RU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» и «</a:t>
            </a:r>
            <a:r>
              <a:rPr lang="ru-RU" alt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Лыд</a:t>
            </a:r>
            <a:r>
              <a:rPr lang="ru-RU" alt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ӟ</a:t>
            </a:r>
            <a:r>
              <a:rPr lang="ru-RU" alt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он</a:t>
            </a:r>
            <a:r>
              <a:rPr lang="ru-RU" alt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книга» в начальной школе» (на базе экспериментальной площадки Института «</a:t>
            </a:r>
            <a:r>
              <a:rPr lang="ru-RU" alt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Верхнеженвай-ская</a:t>
            </a:r>
            <a:r>
              <a:rPr lang="ru-RU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начальная общеобразовательная школа» </a:t>
            </a:r>
            <a:r>
              <a:rPr lang="ru-RU" alt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Завьяловского</a:t>
            </a:r>
            <a:r>
              <a:rPr lang="ru-RU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района УР, 18 февраля 2014 г., 28 участников).</a:t>
            </a:r>
          </a:p>
          <a:p>
            <a:pPr marL="457200" indent="-457200" eaLnBrk="1" fontAlgn="auto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ru-RU" alt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Республиканский </a:t>
            </a:r>
            <a:r>
              <a:rPr lang="ru-RU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семинар для педагогических работников дошкольного образования «</a:t>
            </a:r>
            <a:r>
              <a:rPr lang="ru-RU" alt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Билингвальная</a:t>
            </a:r>
            <a:r>
              <a:rPr lang="ru-RU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 детей дошкольного возраста как ресурс успешной социализации» (на базе Республиканской экспериментальной площадки МДОУ детский сад общеразвивающего вида д </a:t>
            </a:r>
            <a:r>
              <a:rPr lang="ru-RU" alt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Баграш-Бигра</a:t>
            </a:r>
            <a:r>
              <a:rPr lang="ru-RU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200" dirty="0" err="1">
                <a:latin typeface="Arial" panose="020B0604020202020204" pitchFamily="34" charset="0"/>
                <a:cs typeface="Arial" panose="020B0604020202020204" pitchFamily="34" charset="0"/>
              </a:rPr>
              <a:t>Малопургинского</a:t>
            </a:r>
            <a:r>
              <a:rPr lang="ru-RU" altLang="ru-RU" sz="2200" dirty="0">
                <a:latin typeface="Arial" panose="020B0604020202020204" pitchFamily="34" charset="0"/>
                <a:cs typeface="Arial" panose="020B0604020202020204" pitchFamily="34" charset="0"/>
              </a:rPr>
              <a:t> района,18 февраля 2014 г., 37 участников).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alt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32463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/>
          </p:cNvSpPr>
          <p:nvPr>
            <p:ph sz="quarter" idx="13"/>
          </p:nvPr>
        </p:nvSpPr>
        <p:spPr>
          <a:xfrm>
            <a:off x="221230" y="548680"/>
            <a:ext cx="8618538" cy="5792788"/>
          </a:xfrm>
        </p:spPr>
        <p:txBody>
          <a:bodyPr rtlCol="0">
            <a:normAutofit fontScale="77500" lnSpcReduction="20000"/>
          </a:bodyPr>
          <a:lstStyle/>
          <a:p>
            <a:pPr marL="0" lvl="0" indent="0" eaLnBrk="1" fontAlgn="auto" hangingPunct="1">
              <a:spcAft>
                <a:spcPts val="0"/>
              </a:spcAft>
              <a:buNone/>
              <a:defRPr/>
            </a:pPr>
            <a:r>
              <a:rPr lang="en-US" altLang="ru-RU" sz="26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altLang="ru-RU" sz="26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Республиканский </a:t>
            </a:r>
            <a:r>
              <a:rPr lang="ru-RU" altLang="ru-RU" sz="2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семинар для педагогических работников дошкольного образования «Дидактическая игра как фактор эмоционально-ценностного отношения к этнокультурному наследию» (на базе Республиканской экспериментальной площадки МБДОУ № 208., 20 февраля 2014 г. 39 участников).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altLang="ru-RU" sz="2600" dirty="0" smtClean="0">
                <a:latin typeface="Arial" charset="0"/>
                <a:cs typeface="Arial" charset="0"/>
              </a:rPr>
              <a:t>5. </a:t>
            </a:r>
            <a:r>
              <a:rPr lang="ru-RU" altLang="ru-RU" sz="2600" dirty="0" smtClean="0">
                <a:latin typeface="Arial" charset="0"/>
                <a:cs typeface="Arial" charset="0"/>
              </a:rPr>
              <a:t>II </a:t>
            </a:r>
            <a:r>
              <a:rPr lang="ru-RU" altLang="ru-RU" sz="2600" dirty="0">
                <a:latin typeface="Arial" charset="0"/>
                <a:cs typeface="Arial" charset="0"/>
              </a:rPr>
              <a:t>Международная научно-практическая конференция «Учёный, педагог, гуманист», посвященная 85-летию Г.Н. Никольской, доктора педагогических наук, Заслуженного деятеля науки Российской Федерации и Удмуртской Республики, автора серии учебников «Удмурт </a:t>
            </a:r>
            <a:r>
              <a:rPr lang="ru-RU" altLang="ru-RU" sz="2600" dirty="0" err="1">
                <a:latin typeface="Arial" charset="0"/>
                <a:cs typeface="Arial" charset="0"/>
              </a:rPr>
              <a:t>кыл</a:t>
            </a:r>
            <a:r>
              <a:rPr lang="ru-RU" altLang="ru-RU" sz="2600" dirty="0">
                <a:latin typeface="Arial" charset="0"/>
                <a:cs typeface="Arial" charset="0"/>
              </a:rPr>
              <a:t>» (г. Ижевск, 09-10 сентября 2014 г., 460 участников). </a:t>
            </a:r>
            <a:endParaRPr lang="ru-RU" altLang="ru-RU" sz="2600" dirty="0" smtClean="0">
              <a:latin typeface="Arial" charset="0"/>
              <a:cs typeface="Arial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altLang="ru-RU" sz="2600" dirty="0" smtClean="0">
                <a:latin typeface="Arial" charset="0"/>
                <a:cs typeface="Arial" charset="0"/>
              </a:rPr>
              <a:t>6. Республиканский </a:t>
            </a:r>
            <a:r>
              <a:rPr lang="ru-RU" altLang="ru-RU" sz="2600" dirty="0">
                <a:latin typeface="Arial" charset="0"/>
                <a:cs typeface="Arial" charset="0"/>
              </a:rPr>
              <a:t>научно-методический семинар для педагогов НОО «Новые подходы в системе оценивания планируемых </a:t>
            </a:r>
            <a:r>
              <a:rPr lang="ru-RU" altLang="ru-RU" sz="2600" dirty="0" err="1">
                <a:latin typeface="Arial" charset="0"/>
                <a:cs typeface="Arial" charset="0"/>
              </a:rPr>
              <a:t>результа-тов</a:t>
            </a:r>
            <a:r>
              <a:rPr lang="ru-RU" altLang="ru-RU" sz="2600" dirty="0">
                <a:latin typeface="Arial" charset="0"/>
                <a:cs typeface="Arial" charset="0"/>
              </a:rPr>
              <a:t> учащихся 2 класса о предмету «Удмуртский (неродной) язык» в соответствии с требованиями ФГОС НОО» (на базе БОУ УР «Удмуртская государственная национальная гимназия им. К. Герда, 9 декабря 2014 г., 31 участник).</a:t>
            </a:r>
            <a:endParaRPr lang="ru-RU" altLang="ru-RU" sz="2600" dirty="0" smtClean="0">
              <a:latin typeface="Arial" charset="0"/>
              <a:cs typeface="Arial" charset="0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altLang="ru-RU" sz="2400" dirty="0">
              <a:latin typeface="Arial" charset="0"/>
              <a:cs typeface="Arial" charset="0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altLang="ru-RU" sz="2400" dirty="0" smtClean="0">
                <a:latin typeface="Arial" charset="0"/>
                <a:cs typeface="Arial" charset="0"/>
              </a:rPr>
              <a:t>План: </a:t>
            </a:r>
            <a:r>
              <a:rPr lang="ru-RU" altLang="ru-RU" sz="2400" b="1" dirty="0" smtClean="0">
                <a:latin typeface="Arial" charset="0"/>
                <a:cs typeface="Arial" charset="0"/>
              </a:rPr>
              <a:t>400 человек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altLang="ru-RU" sz="2400" dirty="0" smtClean="0">
                <a:latin typeface="Arial" charset="0"/>
                <a:cs typeface="Arial" charset="0"/>
              </a:rPr>
              <a:t>Факт: </a:t>
            </a:r>
            <a:r>
              <a:rPr lang="ru-RU" altLang="ru-RU" sz="2400" b="1" dirty="0" smtClean="0">
                <a:latin typeface="Arial" charset="0"/>
                <a:cs typeface="Arial" charset="0"/>
              </a:rPr>
              <a:t>759 человек</a:t>
            </a: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/>
          </p:nvPr>
        </p:nvSpPr>
        <p:spPr>
          <a:xfrm>
            <a:off x="323850" y="115888"/>
            <a:ext cx="8362950" cy="9953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Выполнение </a:t>
            </a:r>
            <a:r>
              <a:rPr lang="ru-RU" altLang="ru-RU" sz="3200" b="1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госзадания</a:t>
            </a: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 за 2014 г.</a:t>
            </a:r>
          </a:p>
        </p:txBody>
      </p:sp>
      <p:graphicFrame>
        <p:nvGraphicFramePr>
          <p:cNvPr id="5" name="Group 33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4672246"/>
              </p:ext>
            </p:extLst>
          </p:nvPr>
        </p:nvGraphicFramePr>
        <p:xfrm>
          <a:off x="250825" y="1162050"/>
          <a:ext cx="8209607" cy="5372102"/>
        </p:xfrm>
        <a:graphic>
          <a:graphicData uri="http://schemas.openxmlformats.org/drawingml/2006/table">
            <a:tbl>
              <a:tblPr/>
              <a:tblGrid>
                <a:gridCol w="3457079"/>
                <a:gridCol w="1533422"/>
                <a:gridCol w="1130874"/>
                <a:gridCol w="2088232"/>
              </a:tblGrid>
              <a:tr h="712843">
                <a:tc>
                  <a:txBody>
                    <a:bodyPr/>
                    <a:lstStyle>
                      <a:lvl1pPr marL="342900" indent="-3429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5pPr>
                      <a:lvl6pPr marL="2514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6pPr>
                      <a:lvl7pPr marL="29718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7pPr>
                      <a:lvl8pPr marL="3429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8pPr>
                      <a:lvl9pPr marL="3886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государственных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работ</a:t>
                      </a:r>
                    </a:p>
                  </a:txBody>
                  <a:tcPr marL="91442" marR="91442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5pPr>
                      <a:lvl6pPr marL="2514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6pPr>
                      <a:lvl7pPr marL="29718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7pPr>
                      <a:lvl8pPr marL="3429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8pPr>
                      <a:lvl9pPr marL="3886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показателя</a:t>
                      </a:r>
                    </a:p>
                  </a:txBody>
                  <a:tcPr marL="91442" marR="91442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5pPr>
                      <a:lvl6pPr marL="2514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6pPr>
                      <a:lvl7pPr marL="29718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7pPr>
                      <a:lvl8pPr marL="3429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8pPr>
                      <a:lvl9pPr marL="3886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Плановый объём</a:t>
                      </a:r>
                    </a:p>
                  </a:txBody>
                  <a:tcPr marL="91442" marR="91442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5pPr>
                      <a:lvl6pPr marL="2514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6pPr>
                      <a:lvl7pPr marL="29718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7pPr>
                      <a:lvl8pPr marL="3429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8pPr>
                      <a:lvl9pPr marL="3886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Фактический результат</a:t>
                      </a:r>
                    </a:p>
                  </a:txBody>
                  <a:tcPr marL="91442" marR="91442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3706">
                <a:tc>
                  <a:txBody>
                    <a:bodyPr/>
                    <a:lstStyle>
                      <a:lvl1pPr marL="342900" indent="-3429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5pPr>
                      <a:lvl6pPr marL="2514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6pPr>
                      <a:lvl7pPr marL="29718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7pPr>
                      <a:lvl8pPr marL="3429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8pPr>
                      <a:lvl9pPr marL="3886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Выполнение фундаментальных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научных исследований в области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образования</a:t>
                      </a:r>
                    </a:p>
                  </a:txBody>
                  <a:tcPr marL="91442" marR="91442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5pPr>
                      <a:lvl6pPr marL="2514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6pPr>
                      <a:lvl7pPr marL="29718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7pPr>
                      <a:lvl8pPr marL="3429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8pPr>
                      <a:lvl9pPr marL="3886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печ.л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91442" marR="91442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7, 0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10,5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alt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2" marR="91442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514">
                <a:tc>
                  <a:txBody>
                    <a:bodyPr/>
                    <a:lstStyle>
                      <a:lvl1pPr marL="342900" indent="-3429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5pPr>
                      <a:lvl6pPr marL="2514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6pPr>
                      <a:lvl7pPr marL="29718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7pPr>
                      <a:lvl8pPr marL="3429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8pPr>
                      <a:lvl9pPr marL="3886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Проведение прикладных научных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исследований в области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образования</a:t>
                      </a:r>
                    </a:p>
                  </a:txBody>
                  <a:tcPr marL="91442" marR="91442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5pPr>
                      <a:lvl6pPr marL="2514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6pPr>
                      <a:lvl7pPr marL="29718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7pPr>
                      <a:lvl8pPr marL="3429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8pPr>
                      <a:lvl9pPr marL="3886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печ.л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91442" marR="91442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51,0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66,8</a:t>
                      </a:r>
                    </a:p>
                  </a:txBody>
                  <a:tcPr marL="91442" marR="91442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7126">
                <a:tc>
                  <a:txBody>
                    <a:bodyPr/>
                    <a:lstStyle>
                      <a:lvl1pPr marL="342900" indent="-3429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5pPr>
                      <a:lvl6pPr marL="2514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6pPr>
                      <a:lvl7pPr marL="29718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7pPr>
                      <a:lvl8pPr marL="3429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8pPr>
                      <a:lvl9pPr marL="3886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Выполнение экспериментальных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разработок в области образования</a:t>
                      </a:r>
                    </a:p>
                  </a:txBody>
                  <a:tcPr marL="91442" marR="91442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5pPr>
                      <a:lvl6pPr marL="2514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6pPr>
                      <a:lvl7pPr marL="29718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7pPr>
                      <a:lvl8pPr marL="3429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8pPr>
                      <a:lvl9pPr marL="3886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печ.л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91442" marR="91442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8,0</a:t>
                      </a:r>
                    </a:p>
                    <a:p>
                      <a:pPr algn="ctr"/>
                      <a:endParaRPr lang="ru-RU" sz="14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9,6</a:t>
                      </a:r>
                    </a:p>
                  </a:txBody>
                  <a:tcPr marL="91442" marR="91442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8679">
                <a:tc>
                  <a:txBody>
                    <a:bodyPr/>
                    <a:lstStyle>
                      <a:lvl1pPr marL="342900" indent="-3429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5pPr>
                      <a:lvl6pPr marL="2514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6pPr>
                      <a:lvl7pPr marL="29718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7pPr>
                      <a:lvl8pPr marL="3429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8pPr>
                      <a:lvl9pPr marL="3886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Выполнение экспертно-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аналитических работ в области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научной и научно-образовательной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деятельности</a:t>
                      </a:r>
                    </a:p>
                  </a:txBody>
                  <a:tcPr marL="91442" marR="91442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5pPr>
                      <a:lvl6pPr marL="2514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6pPr>
                      <a:lvl7pPr marL="29718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7pPr>
                      <a:lvl8pPr marL="3429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8pPr>
                      <a:lvl9pPr marL="3886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Ед.</a:t>
                      </a:r>
                    </a:p>
                  </a:txBody>
                  <a:tcPr marL="91442" marR="91442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  <a:p>
                      <a:pPr algn="ctr"/>
                      <a:endParaRPr lang="ru-RU" sz="14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2" marR="91442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2" marR="91442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8234">
                <a:tc>
                  <a:txBody>
                    <a:bodyPr/>
                    <a:lstStyle>
                      <a:lvl1pPr marL="342900" indent="-3429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5pPr>
                      <a:lvl6pPr marL="2514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6pPr>
                      <a:lvl7pPr marL="29718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7pPr>
                      <a:lvl8pPr marL="3429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8pPr>
                      <a:lvl9pPr marL="3886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Организационно-методическое и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информационное обеспечение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деятельности образовательных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учреждений Удмуртской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Республики</a:t>
                      </a:r>
                    </a:p>
                  </a:txBody>
                  <a:tcPr marL="91442" marR="91442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5pPr>
                      <a:lvl6pPr marL="2514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6pPr>
                      <a:lvl7pPr marL="29718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7pPr>
                      <a:lvl8pPr marL="3429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8pPr>
                      <a:lvl9pPr marL="3886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человек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2" marR="91442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1pPr>
                      <a:lvl2pPr marL="74295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2pPr>
                      <a:lvl3pPr marL="11430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3pPr>
                      <a:lvl4pPr marL="16002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4pPr>
                      <a:lvl5pPr marL="2057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5pPr>
                      <a:lvl6pPr marL="2514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6pPr>
                      <a:lvl7pPr marL="29718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7pPr>
                      <a:lvl8pPr marL="3429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8pPr>
                      <a:lvl9pPr marL="3886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400</a:t>
                      </a:r>
                    </a:p>
                  </a:txBody>
                  <a:tcPr marL="91442" marR="91442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defRPr sz="2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1pPr>
                      <a:lvl2pPr marL="4572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50000"/>
                        <a:buFont typeface="Wingdings" pitchFamily="2" charset="2"/>
                        <a:defRPr sz="24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2pPr>
                      <a:lvl3pPr marL="9144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0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3pPr>
                      <a:lvl4pPr marL="1371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4pPr>
                      <a:lvl5pPr marL="18288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5pPr>
                      <a:lvl6pPr marL="22860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6pPr>
                      <a:lvl7pPr marL="27432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7pPr>
                      <a:lvl8pPr marL="32004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8pPr>
                      <a:lvl9pPr marL="3657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defRPr sz="1800" kern="12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ea typeface="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759</a:t>
                      </a:r>
                    </a:p>
                  </a:txBody>
                  <a:tcPr marL="91442" marR="91442"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87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>
          <a:xfrm>
            <a:off x="250825" y="620713"/>
            <a:ext cx="8507413" cy="45942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/>
            </a:r>
            <a:b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</a:br>
            <a:r>
              <a:rPr lang="ru-RU" altLang="ru-RU" sz="3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/>
            </a:r>
            <a:br>
              <a:rPr lang="ru-RU" altLang="ru-RU" sz="32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</a:b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/>
            </a:r>
            <a:b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</a:b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Об основных результатах финансово-хозяйственной деятельности </a:t>
            </a:r>
            <a:b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</a:b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БУУР НИИ НО за 2014 г.</a:t>
            </a:r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Динамика доходов БУУР НИИ НО</a:t>
            </a:r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9854174"/>
              </p:ext>
            </p:extLst>
          </p:nvPr>
        </p:nvGraphicFramePr>
        <p:xfrm>
          <a:off x="755576" y="1405683"/>
          <a:ext cx="7848872" cy="5062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/>
          </p:cNvSpPr>
          <p:nvPr>
            <p:ph sz="quarter" idx="13"/>
          </p:nvPr>
        </p:nvSpPr>
        <p:spPr>
          <a:xfrm>
            <a:off x="0" y="1341438"/>
            <a:ext cx="9036050" cy="4525962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altLang="ru-RU" sz="2400" dirty="0" smtClean="0">
                <a:latin typeface="Arial" charset="0"/>
                <a:cs typeface="Arial" charset="0"/>
              </a:rPr>
              <a:t>Общая сумма </a:t>
            </a:r>
            <a:r>
              <a:rPr lang="ru-RU" altLang="ru-RU" sz="2400" dirty="0" smtClean="0">
                <a:latin typeface="Arial" charset="0"/>
                <a:cs typeface="Arial" charset="0"/>
              </a:rPr>
              <a:t>5</a:t>
            </a:r>
            <a:r>
              <a:rPr lang="ru-RU" altLang="ru-RU" sz="2400" b="1" u="sng" dirty="0" smtClean="0">
                <a:latin typeface="Arial" charset="0"/>
                <a:cs typeface="Arial" charset="0"/>
              </a:rPr>
              <a:t> </a:t>
            </a:r>
            <a:r>
              <a:rPr lang="ru-RU" altLang="ru-RU" sz="2400" b="1" u="sng" dirty="0" smtClean="0">
                <a:latin typeface="Arial" charset="0"/>
                <a:cs typeface="Arial" charset="0"/>
              </a:rPr>
              <a:t>млн. </a:t>
            </a:r>
            <a:r>
              <a:rPr lang="ru-RU" altLang="ru-RU" sz="2400" b="1" u="sng" dirty="0" smtClean="0">
                <a:latin typeface="Arial" charset="0"/>
                <a:cs typeface="Arial" charset="0"/>
              </a:rPr>
              <a:t>207 </a:t>
            </a:r>
            <a:r>
              <a:rPr lang="ru-RU" altLang="ru-RU" sz="2400" b="1" u="sng" dirty="0" smtClean="0">
                <a:latin typeface="Arial" charset="0"/>
                <a:cs typeface="Arial" charset="0"/>
              </a:rPr>
              <a:t>тыс. руб</a:t>
            </a:r>
            <a:r>
              <a:rPr lang="ru-RU" altLang="ru-RU" sz="2400" dirty="0" smtClean="0">
                <a:latin typeface="Arial" charset="0"/>
                <a:cs typeface="Arial" charset="0"/>
              </a:rPr>
              <a:t>.:</a:t>
            </a:r>
          </a:p>
          <a:p>
            <a:pPr marL="0" indent="0" eaLnBrk="1" hangingPunct="1">
              <a:buFont typeface="Arial" charset="0"/>
              <a:buNone/>
            </a:pPr>
            <a:endParaRPr lang="ru-RU" altLang="ru-RU" sz="2000" dirty="0" smtClean="0">
              <a:latin typeface="Arial" charset="0"/>
              <a:cs typeface="Arial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altLang="ru-RU" sz="2000" b="1" dirty="0" smtClean="0">
                <a:latin typeface="Arial" charset="0"/>
                <a:cs typeface="Arial" charset="0"/>
              </a:rPr>
              <a:t>211 </a:t>
            </a:r>
            <a:r>
              <a:rPr lang="ru-RU" altLang="ru-RU" sz="2000" dirty="0" smtClean="0">
                <a:latin typeface="Arial" charset="0"/>
                <a:cs typeface="Arial" charset="0"/>
              </a:rPr>
              <a:t>(заработная плата) –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3 млн.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887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тыс.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570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руб.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20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коп.</a:t>
            </a:r>
            <a:r>
              <a:rPr lang="ru-RU" altLang="ru-RU" sz="2000" dirty="0" smtClean="0">
                <a:latin typeface="Arial" charset="0"/>
                <a:cs typeface="Arial" charset="0"/>
              </a:rPr>
              <a:t>;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altLang="ru-RU" sz="2000" b="1" dirty="0" smtClean="0">
                <a:latin typeface="Arial" charset="0"/>
                <a:cs typeface="Arial" charset="0"/>
              </a:rPr>
              <a:t>212</a:t>
            </a:r>
            <a:r>
              <a:rPr lang="ru-RU" altLang="ru-RU" sz="2000" dirty="0" smtClean="0">
                <a:latin typeface="Arial" charset="0"/>
                <a:cs typeface="Arial" charset="0"/>
              </a:rPr>
              <a:t> (прочие выплаты (суточные)) –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1 тыс.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800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руб.;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altLang="ru-RU" sz="2000" b="1" dirty="0" smtClean="0">
                <a:latin typeface="Arial" charset="0"/>
                <a:cs typeface="Arial" charset="0"/>
              </a:rPr>
              <a:t>213</a:t>
            </a:r>
            <a:r>
              <a:rPr lang="ru-RU" altLang="ru-RU" sz="2000" dirty="0" smtClean="0">
                <a:latin typeface="Arial" charset="0"/>
                <a:cs typeface="Arial" charset="0"/>
              </a:rPr>
              <a:t> (начисления на оплату труда) –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1 млн.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163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тыс.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029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руб.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56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коп.;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altLang="ru-RU" sz="2000" b="1" dirty="0" smtClean="0">
                <a:latin typeface="Arial" charset="0"/>
                <a:cs typeface="Arial" charset="0"/>
              </a:rPr>
              <a:t>221</a:t>
            </a:r>
            <a:r>
              <a:rPr lang="ru-RU" altLang="ru-RU" sz="2000" dirty="0" smtClean="0">
                <a:latin typeface="Arial" charset="0"/>
                <a:cs typeface="Arial" charset="0"/>
              </a:rPr>
              <a:t> (услуги связи) –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28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тыс.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863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руб.;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altLang="ru-RU" sz="2000" b="1" dirty="0" smtClean="0">
                <a:latin typeface="Arial" charset="0"/>
                <a:cs typeface="Arial" charset="0"/>
              </a:rPr>
              <a:t>222</a:t>
            </a:r>
            <a:r>
              <a:rPr lang="ru-RU" altLang="ru-RU" sz="2000" dirty="0" smtClean="0">
                <a:latin typeface="Arial" charset="0"/>
                <a:cs typeface="Arial" charset="0"/>
              </a:rPr>
              <a:t> (транспортные услуги) –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28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тыс.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671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руб. 80 коп.;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altLang="ru-RU" sz="2000" b="1" dirty="0" smtClean="0">
                <a:latin typeface="Arial" charset="0"/>
                <a:cs typeface="Arial" charset="0"/>
              </a:rPr>
              <a:t>225</a:t>
            </a:r>
            <a:r>
              <a:rPr lang="ru-RU" altLang="ru-RU" sz="2000" dirty="0" smtClean="0">
                <a:latin typeface="Arial" charset="0"/>
                <a:cs typeface="Arial" charset="0"/>
              </a:rPr>
              <a:t> (услуги по содержанию имущества) –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12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тыс.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400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руб.;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altLang="ru-RU" sz="2000" b="1" dirty="0" smtClean="0">
                <a:latin typeface="Arial" charset="0"/>
                <a:cs typeface="Arial" charset="0"/>
              </a:rPr>
              <a:t>226</a:t>
            </a:r>
            <a:r>
              <a:rPr lang="ru-RU" altLang="ru-RU" sz="2000" dirty="0" smtClean="0">
                <a:latin typeface="Arial" charset="0"/>
                <a:cs typeface="Arial" charset="0"/>
              </a:rPr>
              <a:t> (прочие услуги) –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45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тыс.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500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руб.;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altLang="ru-RU" sz="2000" b="1" dirty="0" smtClean="0">
                <a:latin typeface="Arial" charset="0"/>
                <a:cs typeface="Arial" charset="0"/>
              </a:rPr>
              <a:t>290</a:t>
            </a:r>
            <a:r>
              <a:rPr lang="ru-RU" altLang="ru-RU" sz="2000" dirty="0" smtClean="0">
                <a:latin typeface="Arial" charset="0"/>
                <a:cs typeface="Arial" charset="0"/>
              </a:rPr>
              <a:t> (прочие расходы) –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3 тыс.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197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руб.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72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коп.;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altLang="ru-RU" sz="2000" b="1" dirty="0" smtClean="0">
                <a:latin typeface="Arial" charset="0"/>
                <a:cs typeface="Arial" charset="0"/>
              </a:rPr>
              <a:t>340</a:t>
            </a:r>
            <a:r>
              <a:rPr lang="ru-RU" altLang="ru-RU" sz="2000" dirty="0" smtClean="0">
                <a:latin typeface="Arial" charset="0"/>
                <a:cs typeface="Arial" charset="0"/>
              </a:rPr>
              <a:t> (увеличение стоимости материальных запасов) –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37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тыс.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200 </a:t>
            </a:r>
            <a:r>
              <a:rPr lang="ru-RU" altLang="ru-RU" sz="2000" b="1" dirty="0" smtClean="0">
                <a:latin typeface="Arial" charset="0"/>
                <a:cs typeface="Arial" charset="0"/>
              </a:rPr>
              <a:t>руб. </a:t>
            </a:r>
            <a:endParaRPr lang="ru-RU" altLang="ru-RU" b="1" dirty="0" smtClean="0">
              <a:latin typeface="Arial" charset="0"/>
              <a:cs typeface="Arial" charset="0"/>
            </a:endParaRPr>
          </a:p>
        </p:txBody>
      </p:sp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xfrm>
            <a:off x="179388" y="115888"/>
            <a:ext cx="8964612" cy="1081087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Выплаты по статьям затрат за </a:t>
            </a: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2014 </a:t>
            </a: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г.</a:t>
            </a:r>
          </a:p>
        </p:txBody>
      </p:sp>
      <p:pic>
        <p:nvPicPr>
          <p:cNvPr id="3174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>
          <a:xfrm>
            <a:off x="179388" y="274638"/>
            <a:ext cx="8964612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Динамика роста фонда оплаты труда сотрудников БУУР НИИ НО</a:t>
            </a:r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009" y="1833300"/>
            <a:ext cx="7059613" cy="455453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3" name="Прямоугольник 2"/>
          <p:cNvSpPr/>
          <p:nvPr/>
        </p:nvSpPr>
        <p:spPr>
          <a:xfrm>
            <a:off x="2411760" y="4828875"/>
            <a:ext cx="504056" cy="8323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228" y="4017651"/>
            <a:ext cx="536575" cy="1643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818015"/>
            <a:ext cx="536575" cy="2843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60367" y="5795654"/>
            <a:ext cx="639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ysClr val="windowText" lastClr="000000"/>
                </a:solidFill>
              </a:rPr>
              <a:t>2014</a:t>
            </a:r>
            <a:endParaRPr lang="ru-RU" sz="1600" b="1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9"/>
          <p:cNvGraphicFramePr>
            <a:graphicFrameLocks noGrp="1" noChangeAspect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56094606"/>
              </p:ext>
            </p:extLst>
          </p:nvPr>
        </p:nvGraphicFramePr>
        <p:xfrm>
          <a:off x="395288" y="1371601"/>
          <a:ext cx="8474075" cy="4217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474075" cy="1295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Средняя заработная плата</a:t>
            </a:r>
            <a:b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</a:b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 (в тыс. руб.)</a:t>
            </a:r>
          </a:p>
        </p:txBody>
      </p:sp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797" name="TextBox 2"/>
          <p:cNvSpPr txBox="1">
            <a:spLocks noChangeArrowheads="1"/>
          </p:cNvSpPr>
          <p:nvPr/>
        </p:nvSpPr>
        <p:spPr bwMode="auto">
          <a:xfrm>
            <a:off x="1692275" y="5732463"/>
            <a:ext cx="1727200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1500" dirty="0"/>
              <a:t>(на </a:t>
            </a:r>
            <a:r>
              <a:rPr lang="ru-RU" altLang="ru-RU" sz="1500" b="1" dirty="0" smtClean="0"/>
              <a:t>01.01.2013 </a:t>
            </a:r>
            <a:r>
              <a:rPr lang="ru-RU" altLang="ru-RU" sz="1500" b="1" dirty="0"/>
              <a:t>г.)</a:t>
            </a:r>
          </a:p>
          <a:p>
            <a:endParaRPr lang="ru-RU" altLang="ru-RU" dirty="0"/>
          </a:p>
        </p:txBody>
      </p:sp>
      <p:sp>
        <p:nvSpPr>
          <p:cNvPr id="33798" name="TextBox 3"/>
          <p:cNvSpPr txBox="1">
            <a:spLocks noChangeArrowheads="1"/>
          </p:cNvSpPr>
          <p:nvPr/>
        </p:nvSpPr>
        <p:spPr bwMode="auto">
          <a:xfrm>
            <a:off x="3419475" y="5719763"/>
            <a:ext cx="20891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1500" b="1" dirty="0"/>
              <a:t>(на </a:t>
            </a:r>
            <a:r>
              <a:rPr lang="ru-RU" altLang="ru-RU" sz="1500" b="1" dirty="0" smtClean="0"/>
              <a:t>01.01.2014 </a:t>
            </a:r>
            <a:r>
              <a:rPr lang="ru-RU" altLang="ru-RU" sz="1500" b="1" dirty="0"/>
              <a:t>г.)</a:t>
            </a:r>
          </a:p>
          <a:p>
            <a:endParaRPr lang="ru-RU" alt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508625" y="5085184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2014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36095" y="5650468"/>
            <a:ext cx="1858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(</a:t>
            </a:r>
            <a:r>
              <a:rPr lang="ru-RU" sz="1600" b="1" dirty="0" smtClean="0"/>
              <a:t>на 01.01.2015 г</a:t>
            </a:r>
            <a:r>
              <a:rPr lang="ru-RU" dirty="0" smtClean="0"/>
              <a:t>.</a:t>
            </a:r>
            <a:r>
              <a:rPr lang="en-US" dirty="0" smtClean="0"/>
              <a:t>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0" y="188913"/>
            <a:ext cx="9144000" cy="1944687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Динамика роста вложений в нефинансовые активы, материально-техническую </a:t>
            </a:r>
            <a:b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</a:b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базу учреждения</a:t>
            </a:r>
          </a:p>
        </p:txBody>
      </p:sp>
      <p:graphicFrame>
        <p:nvGraphicFramePr>
          <p:cNvPr id="2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6247588"/>
              </p:ext>
            </p:extLst>
          </p:nvPr>
        </p:nvGraphicFramePr>
        <p:xfrm>
          <a:off x="806450" y="2184400"/>
          <a:ext cx="7362825" cy="4030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821" name="TextBox 2"/>
          <p:cNvSpPr txBox="1">
            <a:spLocks noChangeArrowheads="1"/>
          </p:cNvSpPr>
          <p:nvPr/>
        </p:nvSpPr>
        <p:spPr bwMode="auto">
          <a:xfrm>
            <a:off x="3132138" y="2997200"/>
            <a:ext cx="7921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1400" b="1" dirty="0">
                <a:solidFill>
                  <a:schemeClr val="bg1"/>
                </a:solidFill>
              </a:rPr>
              <a:t>74,1 %</a:t>
            </a:r>
            <a:endParaRPr lang="ru-RU" altLang="ru-RU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44008" y="3573016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37,2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196975"/>
            <a:ext cx="9144000" cy="5661025"/>
          </a:xfrm>
        </p:spPr>
        <p:txBody>
          <a:bodyPr rtlCol="0"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укрепление института в позиции ведущего республиканского  научно-исследовательского, научно-методического, информационно-консультационного центра, способствующего формированию  высокого уровня учебно-воспитательного процесса во всех типах ОУ УР: ДОО, НОО, ООО и СОО.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Задачи:  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содействие в подготовке кадров высшей научной квалификации по проблемам национального образования и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этнопедагогики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создание исследовательских лабораторий для интеграции педагогической науки и образовательного процесса регионального и этнокультурного содержания;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разработка и внедрение в образовательный процесс новых НМК регионального и этнокультурного содержания образования для ДО; 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100%  внедрение в учебно-образовательный процесс новых УМК регионального и этнокультурного содержания образования для НОО;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разработка и внедрение в учебно-образовательный процесс новых УМК регионального и этнокультурного содержания образования для 5-8 классов ООО;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сбор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разработка и обработка материалов мультимедийных и интерактивных элементов для электронных форм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учебников;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выполнение экспертных заключений по заказу учредителя, государственных и муниципальных органов управления;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организационно-методическое и консультационно-информационное обеспечение  деятельности всех типов образовательных учреждений УР.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107950" y="0"/>
            <a:ext cx="9012238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Программа развития БУУР НИИ НО </a:t>
            </a:r>
            <a:b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</a:b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на 2013-2015 гг. </a:t>
            </a:r>
          </a:p>
        </p:txBody>
      </p:sp>
      <p:pic>
        <p:nvPicPr>
          <p:cNvPr id="358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58054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4213" y="333375"/>
            <a:ext cx="7627937" cy="6889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Направления деятельности:</a:t>
            </a:r>
            <a:r>
              <a:rPr lang="ru-RU" altLang="ru-RU" dirty="0" smtClean="0">
                <a:solidFill>
                  <a:schemeClr val="tx2"/>
                </a:solidFill>
              </a:rPr>
              <a:t/>
            </a:r>
            <a:br>
              <a:rPr lang="ru-RU" altLang="ru-RU" dirty="0" smtClean="0">
                <a:solidFill>
                  <a:schemeClr val="tx2"/>
                </a:solidFill>
              </a:rPr>
            </a:br>
            <a:endParaRPr lang="ru-RU" altLang="ru-RU" dirty="0" smtClean="0"/>
          </a:p>
        </p:txBody>
      </p:sp>
      <p:sp>
        <p:nvSpPr>
          <p:cNvPr id="5" name="Rectangle 171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1557338"/>
            <a:ext cx="9036050" cy="4513262"/>
          </a:xfrm>
        </p:spPr>
        <p:txBody>
          <a:bodyPr rtlCol="0">
            <a:normAutofit/>
          </a:bodyPr>
          <a:lstStyle/>
          <a:p>
            <a:pPr marL="274320" indent="-274320"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выполнение фундаментальных научных исследований в области образования;</a:t>
            </a:r>
          </a:p>
          <a:p>
            <a:pPr marL="274320" indent="-274320"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проведение прикладных научных исследований в области образования;</a:t>
            </a:r>
          </a:p>
          <a:p>
            <a:pPr marL="274320" indent="-274320"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выполнение экспериментальных разработок в области образования;</a:t>
            </a:r>
          </a:p>
          <a:p>
            <a:pPr marL="274320" indent="-274320"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выполнение экспертно-аналитических работ в области научной и научно-образовательной деятельности;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организационно-методическое и информационное обеспечение деятельности образовательных учреждений в УР.</a:t>
            </a:r>
          </a:p>
          <a:p>
            <a:pPr marL="0" indent="0" algn="ctr"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endParaRPr lang="ru-RU" altLang="ru-RU" sz="2400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125538"/>
            <a:ext cx="9144000" cy="5616575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800" b="1" dirty="0" smtClean="0"/>
              <a:t>1. Финансовое обеспечение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Финансирование мероприятий Программы предполагается осуществлять  в 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2013 – 2015 гг. за счет средств бюджета Удмуртской Республики, в том числе: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- субсидии на выполнение государственного задания; 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- целевые субсидии.  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Общий объем предоставления субсидии на финансовое обеспечение выполнения государственного задания следующий: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2013 г. – 4 472 100 рублей;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2014 г. – 5 </a:t>
            </a:r>
            <a:r>
              <a:rPr lang="ru-RU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207 232 </a:t>
            </a:r>
            <a:r>
              <a:rPr lang="ru-RU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рублей;</a:t>
            </a: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2015 г. – 5 </a:t>
            </a:r>
            <a:r>
              <a:rPr lang="ru-RU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102 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00 </a:t>
            </a:r>
            <a:r>
              <a:rPr lang="ru-RU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рублей.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7207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Ресурсное обеспечение</a:t>
            </a:r>
            <a:endParaRPr lang="ru-RU" altLang="ru-RU" sz="3200" dirty="0" smtClean="0">
              <a:solidFill>
                <a:schemeClr val="bg2">
                  <a:lumMod val="40000"/>
                  <a:lumOff val="60000"/>
                </a:schemeClr>
              </a:solidFill>
              <a:latin typeface="Arial" charset="0"/>
              <a:cs typeface="Arial" charset="0"/>
            </a:endParaRPr>
          </a:p>
        </p:txBody>
      </p: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Box 5"/>
          <p:cNvSpPr txBox="1">
            <a:spLocks noChangeArrowheads="1"/>
          </p:cNvSpPr>
          <p:nvPr/>
        </p:nvSpPr>
        <p:spPr bwMode="auto">
          <a:xfrm>
            <a:off x="1547813" y="784225"/>
            <a:ext cx="56880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sz="2400" b="1"/>
              <a:t>Потребность на 2014 г. </a:t>
            </a:r>
          </a:p>
        </p:txBody>
      </p:sp>
      <p:graphicFrame>
        <p:nvGraphicFramePr>
          <p:cNvPr id="8" name="Group 19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134621182"/>
              </p:ext>
            </p:extLst>
          </p:nvPr>
        </p:nvGraphicFramePr>
        <p:xfrm>
          <a:off x="259743" y="1219248"/>
          <a:ext cx="8264152" cy="5638752"/>
        </p:xfrm>
        <a:graphic>
          <a:graphicData uri="http://schemas.openxmlformats.org/drawingml/2006/table">
            <a:tbl>
              <a:tblPr/>
              <a:tblGrid>
                <a:gridCol w="1768068"/>
                <a:gridCol w="2270365"/>
                <a:gridCol w="914392"/>
                <a:gridCol w="1652516"/>
                <a:gridCol w="1658811"/>
              </a:tblGrid>
              <a:tr h="547191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Производитель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Кол-во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(шт.)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Цена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(руб.)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Стоимость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(руб.)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7191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Microsoft</a:t>
                      </a:r>
                      <a:endParaRPr kumimoji="0" lang="en-US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Windows Professional 7 </a:t>
                      </a: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</a:t>
                      </a: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</a:t>
                      </a: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 выше)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6 000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6 000 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6792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Microsoft</a:t>
                      </a:r>
                      <a:endParaRPr kumimoji="0" lang="en-US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Office Standard</a:t>
                      </a:r>
                      <a:endParaRPr kumimoji="0" lang="en-US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12 000 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12 000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7191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Adobe</a:t>
                      </a:r>
                      <a:endParaRPr kumimoji="0" lang="en-US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PageMaker Plus 7.0.2 </a:t>
                      </a: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</a:t>
                      </a: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</a:t>
                      </a: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 выше)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20 000 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20 000 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759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Dr. Web</a:t>
                      </a:r>
                      <a:endParaRPr kumimoji="0" lang="en-US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Антивирусная программа./на 1 год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1 700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1 700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6878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DNS Home</a:t>
                      </a:r>
                      <a:endParaRPr kumimoji="0" lang="en-US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Компьютер (системный блок, монитор, клавиатура, мышь, </a:t>
                      </a: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USB</a:t>
                      </a: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-провод)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</a:t>
                      </a: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000</a:t>
                      </a:r>
                      <a:endParaRPr kumimoji="0" lang="en-US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25 000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759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HP LaserJet</a:t>
                      </a:r>
                      <a:endParaRPr kumimoji="0" lang="en-US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МФУ А3 монохром.</a:t>
                      </a:r>
                      <a:endParaRPr kumimoji="0" lang="ru-RU" alt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(лазер/принтер/сканер)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200 000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200 000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5592">
                <a:tc gridSpan="4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ИТОГО: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264 700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42" marR="91442" marT="45717" marB="45717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7949" name="TextBox 9"/>
          <p:cNvSpPr txBox="1">
            <a:spLocks noChangeArrowheads="1"/>
          </p:cNvSpPr>
          <p:nvPr/>
        </p:nvSpPr>
        <p:spPr bwMode="auto">
          <a:xfrm>
            <a:off x="250825" y="188913"/>
            <a:ext cx="8882063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2900" b="1" i="1"/>
              <a:t>2. Развитие материально-технической базы</a:t>
            </a:r>
          </a:p>
          <a:p>
            <a:endParaRPr lang="ru-RU" altLang="ru-RU"/>
          </a:p>
        </p:txBody>
      </p:sp>
      <p:pic>
        <p:nvPicPr>
          <p:cNvPr id="379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538" y="58054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192"/>
          <p:cNvGraphicFramePr>
            <a:graphicFrameLocks noGrp="1"/>
          </p:cNvGraphicFramePr>
          <p:nvPr>
            <p:ph sz="quarter" idx="13"/>
          </p:nvPr>
        </p:nvGraphicFramePr>
        <p:xfrm>
          <a:off x="371475" y="1195388"/>
          <a:ext cx="8256588" cy="4362451"/>
        </p:xfrm>
        <a:graphic>
          <a:graphicData uri="http://schemas.openxmlformats.org/drawingml/2006/table">
            <a:tbl>
              <a:tblPr/>
              <a:tblGrid>
                <a:gridCol w="1649413"/>
                <a:gridCol w="2386012"/>
                <a:gridCol w="914400"/>
                <a:gridCol w="1647825"/>
                <a:gridCol w="1658938"/>
              </a:tblGrid>
              <a:tr h="64304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Производитель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Кол-во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(шт.)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Цена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(руб.)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Стоимость</a:t>
                      </a:r>
                      <a:endParaRPr kumimoji="0" lang="ru-RU" alt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(руб.)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26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Microsoft</a:t>
                      </a:r>
                      <a:endParaRPr kumimoji="0" lang="en-US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Windows Professional 7 </a:t>
                      </a: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</a:t>
                      </a: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</a:t>
                      </a: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 выше)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6 000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12 000 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5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Microsoft</a:t>
                      </a:r>
                      <a:endParaRPr kumimoji="0" lang="en-US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Office Standard</a:t>
                      </a:r>
                      <a:endParaRPr kumimoji="0" lang="en-US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12 000 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24 000 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26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Adobe</a:t>
                      </a:r>
                      <a:endParaRPr kumimoji="0" lang="en-US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PageMaker Plus 7.0.2</a:t>
                      </a: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</a:t>
                      </a: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(</a:t>
                      </a: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 выше)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20 000 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40 000 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26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Dr. Web</a:t>
                      </a:r>
                      <a:endParaRPr kumimoji="0" lang="en-US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Антивирусная программа./на 1 год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1 700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3 400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5019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DNS Home</a:t>
                      </a:r>
                      <a:endParaRPr kumimoji="0" lang="en-US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Компьютер (системный блок, монитор, клавиатура, мышь, </a:t>
                      </a: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USB</a:t>
                      </a: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-провод)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 </a:t>
                      </a:r>
                      <a:r>
                        <a:rPr kumimoji="0" lang="en-US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000</a:t>
                      </a:r>
                      <a:endParaRPr kumimoji="0" lang="en-US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50 000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5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Видеопроектор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altLang="ru-RU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10 000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10 000</a:t>
                      </a: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14">
                <a:tc gridSpan="4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ИТОГО: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139 400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435" marR="91435" marT="45716" marB="45716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407988" y="188913"/>
            <a:ext cx="8229600" cy="7794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800" b="1" dirty="0" smtClean="0">
                <a:latin typeface="Arial" charset="0"/>
                <a:cs typeface="Arial" charset="0"/>
              </a:rPr>
              <a:t>Потребность на 2015 г.</a:t>
            </a:r>
            <a:endParaRPr lang="ru-RU" altLang="ru-RU" sz="2800" dirty="0" smtClean="0">
              <a:latin typeface="Arial" charset="0"/>
              <a:cs typeface="Arial" charset="0"/>
            </a:endParaRPr>
          </a:p>
        </p:txBody>
      </p:sp>
      <p:pic>
        <p:nvPicPr>
          <p:cNvPr id="3897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974" name="TextBox 5"/>
          <p:cNvSpPr txBox="1">
            <a:spLocks noChangeArrowheads="1"/>
          </p:cNvSpPr>
          <p:nvPr/>
        </p:nvSpPr>
        <p:spPr bwMode="auto">
          <a:xfrm>
            <a:off x="371475" y="5741988"/>
            <a:ext cx="75596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/>
              <a:t>Потребность БУУР НИИ НО на развитие материально-технической базы в 2013 – 2015 гг.  составляет  </a:t>
            </a:r>
            <a:r>
              <a:rPr lang="ru-RU" altLang="ru-RU" b="1"/>
              <a:t>691000</a:t>
            </a:r>
            <a:r>
              <a:rPr lang="ru-RU" altLang="ru-RU"/>
              <a:t> рублей.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ъект 2"/>
          <p:cNvSpPr>
            <a:spLocks noGrp="1"/>
          </p:cNvSpPr>
          <p:nvPr>
            <p:ph sz="quarter" idx="13"/>
          </p:nvPr>
        </p:nvSpPr>
        <p:spPr>
          <a:xfrm>
            <a:off x="0" y="1052736"/>
            <a:ext cx="9144000" cy="4856162"/>
          </a:xfrm>
        </p:spPr>
        <p:txBody>
          <a:bodyPr/>
          <a:lstStyle/>
          <a:p>
            <a:pPr eaLnBrk="1" hangingPunct="1"/>
            <a:r>
              <a:rPr lang="ru-RU" altLang="ru-RU" dirty="0">
                <a:latin typeface="Arial" pitchFamily="34" charset="0"/>
                <a:cs typeface="Arial" pitchFamily="34" charset="0"/>
              </a:rPr>
              <a:t>1. Качественное и своевременное выполнение Государственного задания.</a:t>
            </a:r>
          </a:p>
          <a:p>
            <a:pPr eaLnBrk="1" hangingPunct="1"/>
            <a:r>
              <a:rPr lang="ru-RU" altLang="ru-RU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Модернизация содержания НМК, УМК в условиях реализации ФГОС дошкольного, начального, основного и среднего 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образования в части учета региональных, национальных и этнокультурных особенностей</a:t>
            </a:r>
          </a:p>
          <a:p>
            <a:pPr eaLnBrk="1" hangingPunct="1"/>
            <a:r>
              <a:rPr lang="ru-RU" altLang="ru-RU" dirty="0">
                <a:latin typeface="Arial" pitchFamily="34" charset="0"/>
                <a:cs typeface="Arial" pitchFamily="34" charset="0"/>
              </a:rPr>
              <a:t>3. Сбор, разработка и обработка материалов </a:t>
            </a:r>
            <a:r>
              <a:rPr lang="en-US" altLang="ru-RU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мультимедийных 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и интерактивных 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элементов</a:t>
            </a:r>
            <a:r>
              <a:rPr lang="en-US" altLang="ru-RU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для электронных форм учебников.</a:t>
            </a:r>
          </a:p>
          <a:p>
            <a:pPr eaLnBrk="1" hangingPunct="1"/>
            <a:r>
              <a:rPr lang="ru-RU" altLang="ru-RU" dirty="0">
                <a:latin typeface="Arial" pitchFamily="34" charset="0"/>
                <a:cs typeface="Arial" pitchFamily="34" charset="0"/>
              </a:rPr>
              <a:t>4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Организация и проведение мероприятий для педагогов образовательных организаций, реализующих программы  дошкольного, начального общего, основного общего, среднего общего  образования по актуальным вопросам реализации ФГОС (система оценивания планируемых результатов освоения основной образовательной программы; механизмы реализации региональной, этнокультурной составляющих ФГОС; интеграция урочной и внеурочной деятельности; особенности преподавания родного языка и литературы в условиях реализации ФГОС, организация инновационной деятельности  образовательных организаций и др.) </a:t>
            </a:r>
          </a:p>
          <a:p>
            <a:pPr eaLnBrk="1" hangingPunct="1"/>
            <a:r>
              <a:rPr lang="ru-RU" altLang="ru-RU" dirty="0">
                <a:latin typeface="Arial" pitchFamily="34" charset="0"/>
                <a:cs typeface="Arial" pitchFamily="34" charset="0"/>
              </a:rPr>
              <a:t>5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Укрепление материально-технической базы для обеспечения комфортных условий работников института.</a:t>
            </a:r>
          </a:p>
          <a:p>
            <a:pPr eaLnBrk="1" hangingPunct="1"/>
            <a:endParaRPr lang="ru-RU" altLang="ru-RU" dirty="0"/>
          </a:p>
          <a:p>
            <a:pPr eaLnBrk="1" hangingPunct="1"/>
            <a:endParaRPr lang="ru-RU" altLang="ru-RU" dirty="0" smtClean="0"/>
          </a:p>
        </p:txBody>
      </p:sp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Задачи на 2015 г.: </a:t>
            </a:r>
          </a:p>
        </p:txBody>
      </p: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8313" y="333375"/>
            <a:ext cx="8229600" cy="5965825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altLang="ru-RU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altLang="ru-RU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alt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 и поддержку!!!</a:t>
            </a:r>
          </a:p>
          <a:p>
            <a:pPr marL="274320" indent="-27432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 idx="4294967295"/>
          </p:nvPr>
        </p:nvSpPr>
        <p:spPr>
          <a:xfrm>
            <a:off x="107949" y="548680"/>
            <a:ext cx="8856663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</a:rPr>
              <a:t>Темы фундаментальных научных исследований</a:t>
            </a:r>
          </a:p>
        </p:txBody>
      </p:sp>
      <p:sp>
        <p:nvSpPr>
          <p:cNvPr id="10243" name="Text Box 163"/>
          <p:cNvSpPr txBox="1">
            <a:spLocks noChangeArrowheads="1"/>
          </p:cNvSpPr>
          <p:nvPr/>
        </p:nvSpPr>
        <p:spPr bwMode="auto">
          <a:xfrm>
            <a:off x="900113" y="2060575"/>
            <a:ext cx="72723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>
              <a:latin typeface="Calibri" pitchFamily="32" charset="0"/>
            </a:endParaRPr>
          </a:p>
        </p:txBody>
      </p:sp>
      <p:sp>
        <p:nvSpPr>
          <p:cNvPr id="10244" name="Text Box 164"/>
          <p:cNvSpPr txBox="1">
            <a:spLocks noChangeArrowheads="1"/>
          </p:cNvSpPr>
          <p:nvPr/>
        </p:nvSpPr>
        <p:spPr bwMode="auto">
          <a:xfrm>
            <a:off x="161924" y="1844824"/>
            <a:ext cx="8748713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200" dirty="0" smtClean="0"/>
              <a:t>1. Формирование инновационной </a:t>
            </a:r>
            <a:r>
              <a:rPr lang="ru-RU" altLang="ru-RU" sz="2200" dirty="0"/>
              <a:t>системы этнокультурного образования в Удмуртской Республике</a:t>
            </a:r>
          </a:p>
          <a:p>
            <a:pPr eaLnBrk="1" hangingPunct="1"/>
            <a:endParaRPr lang="ru-RU" altLang="ru-RU" sz="2200" dirty="0"/>
          </a:p>
          <a:p>
            <a:pPr eaLnBrk="1" hangingPunct="1"/>
            <a:r>
              <a:rPr lang="ru-RU" altLang="ru-RU" sz="2200" dirty="0" smtClean="0"/>
              <a:t>2. Теоретические </a:t>
            </a:r>
            <a:r>
              <a:rPr lang="ru-RU" altLang="ru-RU" sz="2200" dirty="0"/>
              <a:t>аспекты формирования лексико-грамматического </a:t>
            </a:r>
            <a:r>
              <a:rPr lang="ru-RU" altLang="ru-RU" sz="2200" dirty="0" smtClean="0"/>
              <a:t>строя </a:t>
            </a:r>
            <a:r>
              <a:rPr lang="ru-RU" altLang="ru-RU" sz="2200" dirty="0"/>
              <a:t>речи детей школьного </a:t>
            </a:r>
            <a:r>
              <a:rPr lang="ru-RU" altLang="ru-RU" sz="2200" dirty="0" smtClean="0"/>
              <a:t>возраста </a:t>
            </a:r>
            <a:r>
              <a:rPr lang="en-US" altLang="ru-RU" sz="2200" dirty="0" smtClean="0"/>
              <a:t>(</a:t>
            </a:r>
            <a:r>
              <a:rPr lang="ru-RU" altLang="ru-RU" sz="2200" dirty="0" smtClean="0"/>
              <a:t>на материале удмуртского языка</a:t>
            </a:r>
            <a:r>
              <a:rPr lang="en-US" altLang="ru-RU" sz="2200" dirty="0" smtClean="0"/>
              <a:t>)</a:t>
            </a:r>
            <a:endParaRPr lang="ru-RU" altLang="ru-RU" sz="2200" dirty="0"/>
          </a:p>
        </p:txBody>
      </p:sp>
      <p:pic>
        <p:nvPicPr>
          <p:cNvPr id="1024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title" idx="4294967295"/>
          </p:nvPr>
        </p:nvSpPr>
        <p:spPr>
          <a:xfrm>
            <a:off x="255588" y="188913"/>
            <a:ext cx="82296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Выполнение фундаментальных научных исследований в 2014 г.</a:t>
            </a:r>
          </a:p>
        </p:txBody>
      </p:sp>
      <p:graphicFrame>
        <p:nvGraphicFramePr>
          <p:cNvPr id="6180" name="Group 3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568229133"/>
              </p:ext>
            </p:extLst>
          </p:nvPr>
        </p:nvGraphicFramePr>
        <p:xfrm>
          <a:off x="212725" y="1916113"/>
          <a:ext cx="8642350" cy="3860799"/>
        </p:xfrm>
        <a:graphic>
          <a:graphicData uri="http://schemas.openxmlformats.org/drawingml/2006/table">
            <a:tbl>
              <a:tblPr/>
              <a:tblGrid>
                <a:gridCol w="3595688"/>
                <a:gridCol w="2205037"/>
                <a:gridCol w="2841625"/>
              </a:tblGrid>
              <a:tr h="99427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Наименование научной продукции</a:t>
                      </a:r>
                    </a:p>
                  </a:txBody>
                  <a:tcPr marT="45744" marB="4574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Плановый объём 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(п.л.)</a:t>
                      </a:r>
                    </a:p>
                  </a:txBody>
                  <a:tcPr marT="45744" marB="4574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Фактический результат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(п.л.)</a:t>
                      </a:r>
                    </a:p>
                  </a:txBody>
                  <a:tcPr marT="45744" marB="4574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404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1. Разработка монографий (рукопись)</a:t>
                      </a:r>
                    </a:p>
                  </a:txBody>
                  <a:tcPr marT="45744" marB="4574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3,0 </a:t>
                      </a:r>
                      <a:r>
                        <a:rPr kumimoji="0" lang="ru-RU" alt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п.л</a:t>
                      </a: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.</a:t>
                      </a:r>
                    </a:p>
                  </a:txBody>
                  <a:tcPr marT="45744" marB="4574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3,4 </a:t>
                      </a:r>
                      <a:r>
                        <a:rPr kumimoji="0" lang="ru-RU" alt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п.л</a:t>
                      </a: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. </a:t>
                      </a:r>
                    </a:p>
                  </a:txBody>
                  <a:tcPr marT="45744" marB="4574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8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2. Публикации статей и тезисов в научных журналах и сборниках</a:t>
                      </a:r>
                    </a:p>
                  </a:txBody>
                  <a:tcPr marT="45744" marB="4574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1,0 </a:t>
                      </a:r>
                      <a:r>
                        <a:rPr kumimoji="0" lang="ru-RU" alt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п.л</a:t>
                      </a: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.</a:t>
                      </a:r>
                    </a:p>
                  </a:txBody>
                  <a:tcPr marT="45744" marB="4574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2,7 </a:t>
                      </a:r>
                      <a:r>
                        <a:rPr kumimoji="0" lang="ru-RU" alt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п.л</a:t>
                      </a: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. </a:t>
                      </a:r>
                    </a:p>
                  </a:txBody>
                  <a:tcPr marT="45744" marB="4574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8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3. Разработка рукописей научно-исследовательских работ</a:t>
                      </a:r>
                    </a:p>
                  </a:txBody>
                  <a:tcPr marT="45744" marB="4574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3,0 </a:t>
                      </a:r>
                      <a:r>
                        <a:rPr kumimoji="0" lang="ru-RU" alt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п.л</a:t>
                      </a: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. </a:t>
                      </a:r>
                    </a:p>
                  </a:txBody>
                  <a:tcPr marT="45744" marB="4574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4,4  </a:t>
                      </a:r>
                      <a:r>
                        <a:rPr kumimoji="0" lang="ru-RU" alt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п.л</a:t>
                      </a: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.</a:t>
                      </a:r>
                    </a:p>
                  </a:txBody>
                  <a:tcPr marT="45744" marB="4574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391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Итого:</a:t>
                      </a:r>
                    </a:p>
                  </a:txBody>
                  <a:tcPr marT="45744" marB="4574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7,0 </a:t>
                      </a:r>
                      <a:r>
                        <a:rPr kumimoji="0" lang="ru-RU" alt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п.л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.</a:t>
                      </a:r>
                    </a:p>
                  </a:txBody>
                  <a:tcPr marT="45744" marB="4574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10,5 </a:t>
                      </a:r>
                      <a:r>
                        <a:rPr kumimoji="0" lang="ru-RU" alt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п.л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  <a:cs typeface="Arial" charset="0"/>
                        </a:rPr>
                        <a:t>. </a:t>
                      </a:r>
                    </a:p>
                  </a:txBody>
                  <a:tcPr marT="45744" marB="4574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129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188913"/>
            <a:ext cx="9144000" cy="154146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Количественные показатели по фундаментальному научному </a:t>
            </a:r>
            <a:r>
              <a:rPr lang="ru-RU" altLang="ru-RU" sz="36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исследованию</a:t>
            </a: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 (единиц)</a:t>
            </a:r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64673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64673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207" name="Group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8985611"/>
              </p:ext>
            </p:extLst>
          </p:nvPr>
        </p:nvGraphicFramePr>
        <p:xfrm>
          <a:off x="684213" y="1993900"/>
          <a:ext cx="7620000" cy="4675188"/>
        </p:xfrm>
        <a:graphic>
          <a:graphicData uri="http://schemas.openxmlformats.org/drawingml/2006/table">
            <a:tbl>
              <a:tblPr/>
              <a:tblGrid>
                <a:gridCol w="4749800"/>
                <a:gridCol w="1435100"/>
                <a:gridCol w="1435100"/>
              </a:tblGrid>
              <a:tr h="85097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Наименование научной продукции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952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2013 г.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(ед.)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2014 г.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(ед.)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097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1. Разработка монографий (рукопись)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952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1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2. Публикации статей и тезисов в научных журналах и сборниках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952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1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3. Разработка рукописей научно-исследовательских  работ</a:t>
                      </a:r>
                    </a:p>
                  </a:txBody>
                  <a:tcPr marL="68580" marR="68580" marT="952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24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Итого :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9524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 ед.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 ед.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60350"/>
            <a:ext cx="8785225" cy="14700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публикации сотрудников Института  (статьи и тезисы)</a:t>
            </a: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239" name="Group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474065"/>
              </p:ext>
            </p:extLst>
          </p:nvPr>
        </p:nvGraphicFramePr>
        <p:xfrm>
          <a:off x="30577" y="2276872"/>
          <a:ext cx="9036050" cy="2997200"/>
        </p:xfrm>
        <a:graphic>
          <a:graphicData uri="http://schemas.openxmlformats.org/drawingml/2006/table">
            <a:tbl>
              <a:tblPr/>
              <a:tblGrid>
                <a:gridCol w="652991"/>
                <a:gridCol w="792088"/>
                <a:gridCol w="864096"/>
                <a:gridCol w="1800200"/>
                <a:gridCol w="1818350"/>
                <a:gridCol w="1350002"/>
                <a:gridCol w="1758323"/>
              </a:tblGrid>
              <a:tr h="730281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Общее</a:t>
                      </a: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рецензируемых изданиях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изданиях международного уровня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изданиях российского уровня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</a:t>
                      </a: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изданиях регионального и </a:t>
                      </a:r>
                      <a:r>
                        <a:rPr kumimoji="0" lang="ru-RU" alt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республиканско</a:t>
                      </a:r>
                      <a:r>
                        <a:rPr kumimoji="0" lang="en-US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kumimoji="0" lang="ru-RU" alt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</a:t>
                      </a: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уровня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93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Фунд</a:t>
                      </a:r>
                      <a:r>
                        <a:rPr kumimoji="0" lang="ru-RU" alt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.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Прикл</a:t>
                      </a: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977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2014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–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778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2013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SimSun" pitchFamily="2" charset="-122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itchFamily="18" charset="0"/>
                        <a:cs typeface="Arial" panose="020B0604020202020204" pitchFamily="34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–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itchFamily="18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188913"/>
            <a:ext cx="9144000" cy="11525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Представление научных результатов</a:t>
            </a:r>
            <a:br>
              <a:rPr lang="ru-RU" altLang="ru-RU" sz="36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</a:br>
            <a:r>
              <a:rPr lang="ru-RU" altLang="ru-RU" sz="36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 на научных форумах</a:t>
            </a:r>
            <a:r>
              <a:rPr lang="ru-RU" altLang="ru-RU" sz="4000" dirty="0" smtClean="0"/>
              <a:t/>
            </a:r>
            <a:br>
              <a:rPr lang="ru-RU" altLang="ru-RU" sz="4000" dirty="0" smtClean="0"/>
            </a:br>
            <a:endParaRPr lang="ru-RU" altLang="ru-RU" sz="4000" dirty="0" smtClean="0"/>
          </a:p>
        </p:txBody>
      </p:sp>
      <p:graphicFrame>
        <p:nvGraphicFramePr>
          <p:cNvPr id="9277" name="Group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935382"/>
              </p:ext>
            </p:extLst>
          </p:nvPr>
        </p:nvGraphicFramePr>
        <p:xfrm>
          <a:off x="755576" y="1340768"/>
          <a:ext cx="7559675" cy="5414176"/>
        </p:xfrm>
        <a:graphic>
          <a:graphicData uri="http://schemas.openxmlformats.org/drawingml/2006/table">
            <a:tbl>
              <a:tblPr/>
              <a:tblGrid>
                <a:gridCol w="2879725"/>
                <a:gridCol w="1079500"/>
                <a:gridCol w="1206500"/>
                <a:gridCol w="1239837"/>
                <a:gridCol w="1154113"/>
              </a:tblGrid>
              <a:tr h="404717"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Уровень научного форума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Уровень доклада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47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Пленарный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Секционный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47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2014</a:t>
                      </a: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2014</a:t>
                      </a: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71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Международный 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</a:t>
                      </a: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745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Всероссийский 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–</a:t>
                      </a: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–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4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Межрегиональный и региональный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–</a:t>
                      </a: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–</a:t>
                      </a: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745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Республиканский 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–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71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Итого: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28</a:t>
                      </a: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 sz="1600" i="1">
                          <a:solidFill>
                            <a:schemeClr val="tx1"/>
                          </a:solidFill>
                          <a:latin typeface="Candar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68580" marR="68580" marT="9521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438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 idx="4294967295"/>
          </p:nvPr>
        </p:nvSpPr>
        <p:spPr>
          <a:xfrm>
            <a:off x="0" y="11113"/>
            <a:ext cx="91440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Arial" charset="0"/>
              </a:rPr>
              <a:t>Темы прикладных научных исследований</a:t>
            </a:r>
          </a:p>
        </p:txBody>
      </p:sp>
      <p:sp>
        <p:nvSpPr>
          <p:cNvPr id="24579" name="Rectangle 3"/>
          <p:cNvSpPr>
            <a:spLocks noGrp="1"/>
          </p:cNvSpPr>
          <p:nvPr>
            <p:ph type="body" idx="4294967295"/>
          </p:nvPr>
        </p:nvSpPr>
        <p:spPr>
          <a:xfrm>
            <a:off x="179388" y="1196975"/>
            <a:ext cx="8964612" cy="5343525"/>
          </a:xfrm>
        </p:spPr>
        <p:txBody>
          <a:bodyPr rtlCol="0">
            <a:normAutofit/>
          </a:bodyPr>
          <a:lstStyle/>
          <a:p>
            <a:pPr marL="342900" indent="-34290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charset="0"/>
              <a:buAutoNum type="arabicPeriod"/>
              <a:defRPr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Разработка научно-методического сопровождения реализации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требований ФГОС начального и основного общего образования при обучении родному (удмуртскому) 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языку</a:t>
            </a:r>
            <a:endParaRPr lang="en-US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ru-RU" alt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. Разработка научно-методического сопровождения 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реализации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требований ФГОС начального и основного общего образования при обучении удмуртской 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литературе</a:t>
            </a:r>
            <a:endParaRPr lang="en-US" alt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ru-RU" alt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. Разработка научно-методического сопровождения 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реализации требований ФГОС начального и основного общего образования в обучении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удмуртскому языку русскоязычных 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  <a:p>
            <a:pPr marL="0" indent="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 typeface="Arial" charset="0"/>
              <a:buNone/>
              <a:defRPr/>
            </a:pP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. Разработка научно-методического сопровождения реализации основной общеобразовательной программы начального 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общего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образования (в части учета региональных, национальных и этнокультурных особенностей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None/>
              <a:defRPr/>
            </a:pP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Разработка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научно-методического сопровождения реализации 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части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основной общеобразовательной программы дошкольного 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образования, формируемой участниками образовательных отношений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(в части учета региональных, национальных, этнокультурных особенностей)</a:t>
            </a: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5589588"/>
            <a:ext cx="768350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deshow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Tradeshow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adeshow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300000"/>
              </a:schemeClr>
            </a:gs>
            <a:gs pos="35000">
              <a:schemeClr val="phClr">
                <a:tint val="45000"/>
                <a:satMod val="300000"/>
              </a:schemeClr>
            </a:gs>
            <a:gs pos="69000">
              <a:schemeClr val="phClr">
                <a:tint val="45000"/>
                <a:satMod val="350000"/>
              </a:schemeClr>
            </a:gs>
            <a:gs pos="100000">
              <a:schemeClr val="phClr">
                <a:tint val="60000"/>
                <a:satMod val="350000"/>
              </a:schemeClr>
            </a:gs>
          </a:gsLst>
          <a:path path="circle">
            <a:fillToRect l="50000" t="50000" r="100000" b="100000"/>
          </a:path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38475" cap="flat" cmpd="sng" algn="ctr">
          <a:solidFill>
            <a:schemeClr val="phClr"/>
          </a:solidFill>
          <a:prstDash val="solid"/>
        </a:ln>
        <a:ln w="548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4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>
              <a:rot lat="0" lon="0" rev="3600000"/>
            </a:lightRig>
          </a:scene3d>
          <a:sp3d contourW="31750" prstMaterial="flat">
            <a:bevelT w="127000" h="254000" prst="angle"/>
            <a:contourClr>
              <a:schemeClr val="phClr">
                <a:shade val="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20000">
              <a:schemeClr val="phClr">
                <a:tint val="80000"/>
                <a:lumMod val="100000"/>
              </a:schemeClr>
            </a:gs>
            <a:gs pos="100000">
              <a:schemeClr val="phClr">
                <a:tint val="100000"/>
                <a:lumMod val="80000"/>
              </a:schemeClr>
            </a:gs>
          </a:gsLst>
          <a:path path="circle">
            <a:fillToRect l="50000" t="20000" r="100000" b="100000"/>
          </a:path>
        </a:gra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shade val="100000"/>
                <a:lumMod val="60000"/>
              </a:schemeClr>
            </a:gs>
          </a:gsLst>
          <a:path path="circle">
            <a:fillToRect l="50000" t="2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TC101859861[[fn=Выставка]]</Template>
  <TotalTime>2632</TotalTime>
  <Words>2105</Words>
  <Application>Microsoft Office PowerPoint</Application>
  <PresentationFormat>Экран (4:3)</PresentationFormat>
  <Paragraphs>450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Tradeshow</vt:lpstr>
      <vt:lpstr>Об основных показателях работы БУУР НИИ НО за 2014 г. и задачах на 2015 г.</vt:lpstr>
      <vt:lpstr>Кадровый состав  (данные на 31.12.2014 г.)</vt:lpstr>
      <vt:lpstr>Направления деятельности: </vt:lpstr>
      <vt:lpstr>Темы фундаментальных научных исследований</vt:lpstr>
      <vt:lpstr>Выполнение фундаментальных научных исследований в 2014 г.</vt:lpstr>
      <vt:lpstr>Количественные показатели по фундаментальному научному исследованию (единиц)</vt:lpstr>
      <vt:lpstr>публикации сотрудников Института  (статьи и тезисы)</vt:lpstr>
      <vt:lpstr>Представление научных результатов  на научных форумах </vt:lpstr>
      <vt:lpstr>Темы прикладных научных исследований</vt:lpstr>
      <vt:lpstr>Выполнение прикладных научных исследований в 2014 г.</vt:lpstr>
      <vt:lpstr>Количественные показатели по прикладному научному исследованию (единиц)</vt:lpstr>
      <vt:lpstr>Выполнение экспериментальных разработок в области образования</vt:lpstr>
      <vt:lpstr>1. Разработка рукописей контрольно-измерительных материалов  для НОО и ООО. </vt:lpstr>
      <vt:lpstr>2. Экспериментальные площадки по апробации материалов рукописей  НМК и УМК</vt:lpstr>
      <vt:lpstr>Экспериментальные площадки  БУУР НИИ НО в 2014 г.</vt:lpstr>
      <vt:lpstr>Презентация PowerPoint</vt:lpstr>
      <vt:lpstr>Площадки Республиканского уровня:</vt:lpstr>
      <vt:lpstr>Выполнение экспериментальной деятельности</vt:lpstr>
      <vt:lpstr>Выполнение экспертно-аналитической деятельности</vt:lpstr>
      <vt:lpstr>Организационно-методическая деятельность</vt:lpstr>
      <vt:lpstr>Презентация PowerPoint</vt:lpstr>
      <vt:lpstr>Выполнение госзадания за 2014 г.</vt:lpstr>
      <vt:lpstr>   Об основных результатах финансово-хозяйственной деятельности  БУУР НИИ НО за 2014 г.</vt:lpstr>
      <vt:lpstr>Динамика доходов БУУР НИИ НО</vt:lpstr>
      <vt:lpstr>Выплаты по статьям затрат за 2014 г.</vt:lpstr>
      <vt:lpstr>Динамика роста фонда оплаты труда сотрудников БУУР НИИ НО</vt:lpstr>
      <vt:lpstr>Средняя заработная плата  (в тыс. руб.)</vt:lpstr>
      <vt:lpstr>Динамика роста вложений в нефинансовые активы, материально-техническую  базу учреждения</vt:lpstr>
      <vt:lpstr>Программа развития БУУР НИИ НО  на 2013-2015 гг. </vt:lpstr>
      <vt:lpstr>Ресурсное обеспечение</vt:lpstr>
      <vt:lpstr>Презентация PowerPoint</vt:lpstr>
      <vt:lpstr>Потребность на 2015 г.</vt:lpstr>
      <vt:lpstr>Задачи на 2015 г.: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основных показателях работы БУУР НИИ НО за 2012 г. и задачах на 2013 г.</dc:title>
  <dc:creator>Белова Елена Борисов</dc:creator>
  <cp:lastModifiedBy>Алёна</cp:lastModifiedBy>
  <cp:revision>100</cp:revision>
  <cp:lastPrinted>2014-04-21T07:17:00Z</cp:lastPrinted>
  <dcterms:created xsi:type="dcterms:W3CDTF">2014-04-01T07:23:19Z</dcterms:created>
  <dcterms:modified xsi:type="dcterms:W3CDTF">2015-03-10T13:05:32Z</dcterms:modified>
</cp:coreProperties>
</file>